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notesSlides/notesSlide4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_rels/notesSlide6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4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media/image9.jpeg" ContentType="image/jpeg"/>
  <Override PartName="/ppt/media/image1.jpeg" ContentType="image/jpeg"/>
  <Override PartName="/ppt/media/image2.jpeg" ContentType="image/jpeg"/>
  <Override PartName="/ppt/media/image3.wmf" ContentType="image/x-wmf"/>
  <Override PartName="/ppt/media/image4.jpeg" ContentType="image/jpeg"/>
  <Override PartName="/ppt/media/image6.wmf" ContentType="image/x-wmf"/>
  <Override PartName="/ppt/media/image5.jpeg" ContentType="image/jpeg"/>
  <Override PartName="/ppt/media/image8.wmf" ContentType="image/x-wmf"/>
  <Override PartName="/ppt/media/image7.jpeg" ContentType="image/jpeg"/>
  <Override PartName="/ppt/media/image10.jpeg" ContentType="image/jpeg"/>
  <Override PartName="/ppt/media/image11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notatek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pl-PL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&lt;główka&gt;</a:t>
            </a:r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pl-PL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pl-PL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076B4A9E-6BC4-4E01-AD21-CE3F8601252D}" type="slidenum">
              <a:rPr b="0" lang="pl-PL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5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7D522534-0246-4EE7-A41C-F10AE9A0BF61}" type="slidenum">
              <a:rPr b="0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&lt;numer&gt;</a:t>
            </a:fld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7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8D1DC75F-ABE6-456A-99FC-8A410025C233}" type="slidenum">
              <a:rPr b="0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&lt;numer&gt;</a:t>
            </a:fld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9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599AB854-68F2-4D85-B648-78876DB7F0CA}" type="slidenum">
              <a:rPr b="0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&lt;numer&gt;</a:t>
            </a:fld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1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84F473AE-DA58-4792-A812-58E24DF370AB}" type="slidenum">
              <a:rPr b="0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&lt;numer&gt;</a:t>
            </a:fld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3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A3946A5C-0FE9-4AD7-9D5F-147A4EB25CA9}" type="slidenum">
              <a:rPr b="0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&lt;numer&gt;</a:t>
            </a:fld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5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8367F6C7-7400-4933-BD16-B2593E7CECC4}" type="slidenum">
              <a:rPr b="0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&lt;numer&gt;</a:t>
            </a:fld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7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74B5DDC5-095E-4C93-A88F-DD7A320C5EB5}" type="slidenum">
              <a:rPr b="0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&lt;numer&gt;</a:t>
            </a:fld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9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C227E6DC-BF18-4F59-8732-F8FC094AF7AE}" type="slidenum">
              <a:rPr b="0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&lt;numer&gt;</a:t>
            </a:fld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3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47AAE1D6-A6A1-4DD3-B4A3-5A32B2C07175}" type="slidenum">
              <a:rPr b="0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&lt;numer&gt;</a:t>
            </a:fld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image" Target="../media/image3.wmf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5.jpeg"/><Relationship Id="rId3" Type="http://schemas.openxmlformats.org/officeDocument/2006/relationships/image" Target="../media/image6.wmf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braz 6" descr=""/>
          <p:cNvPicPr/>
          <p:nvPr/>
        </p:nvPicPr>
        <p:blipFill>
          <a:blip r:embed="rId3"/>
          <a:stretch/>
        </p:blipFill>
        <p:spPr>
          <a:xfrm>
            <a:off x="8077320" y="329040"/>
            <a:ext cx="885600" cy="843840"/>
          </a:xfrm>
          <a:prstGeom prst="rect">
            <a:avLst/>
          </a:prstGeom>
          <a:ln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Obraz 4" descr=""/>
          <p:cNvPicPr/>
          <p:nvPr/>
        </p:nvPicPr>
        <p:blipFill>
          <a:blip r:embed="rId3"/>
          <a:stretch/>
        </p:blipFill>
        <p:spPr>
          <a:xfrm>
            <a:off x="8246880" y="233640"/>
            <a:ext cx="716040" cy="682200"/>
          </a:xfrm>
          <a:prstGeom prst="rect">
            <a:avLst/>
          </a:prstGeom>
          <a:ln>
            <a:noFill/>
          </a:ln>
        </p:spPr>
      </p:pic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style wzorca tekstu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Drugi poziom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Trzeci poziom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Czwarty poziom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Piąty poziom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3BF2CEDD-F068-459A-BBB2-8053FBAA157A}" type="datetime">
              <a:rPr b="0" lang="pl-PL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17-11-21</a:t>
            </a:fld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B683532-D0AF-4991-AF62-0DB605C14CB8}" type="slidenum">
              <a:rPr b="0" lang="pl-PL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hyperlink" Target="http://www.jpk.mf.gov.pl/" TargetMode="External"/><Relationship Id="rId3" Type="http://schemas.openxmlformats.org/officeDocument/2006/relationships/image" Target="../media/image8.wmf"/><Relationship Id="rId4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hyperlink" Target="http://www.jpk.mf.gov.pl/" TargetMode="External"/><Relationship Id="rId2" Type="http://schemas.openxmlformats.org/officeDocument/2006/relationships/hyperlink" Target="http://www.jpk.mf.gov.pl/" TargetMode="External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hyperlink" Target="http://www.jpk.mf.gov.pl/" TargetMode="External"/><Relationship Id="rId2" Type="http://schemas.openxmlformats.org/officeDocument/2006/relationships/hyperlink" Target="http://www.jpk.mf.gov.pl/" TargetMode="External"/><Relationship Id="rId3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hyperlink" Target="http://www.epuap.gov.pl/" TargetMode="External"/><Relationship Id="rId2" Type="http://schemas.openxmlformats.org/officeDocument/2006/relationships/hyperlink" Target="http://www.epuap.gov.pl/" TargetMode="External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hyperlink" Target="http://www.jpk.mf.gov.pl/" TargetMode="External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1620360" y="1293840"/>
            <a:ext cx="6625440" cy="283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3600" spc="-1" strike="noStrike">
                <a:solidFill>
                  <a:srgbClr val="48484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Jednolity Plik Kontrolny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3600" spc="-1" strike="noStrike">
                <a:solidFill>
                  <a:srgbClr val="48484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JPK_VAT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3600" spc="-1" strike="noStrike">
                <a:solidFill>
                  <a:srgbClr val="48484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3600" spc="-1" strike="noStrike">
                <a:solidFill>
                  <a:srgbClr val="48484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Szkolenie dla przedsiębiorcy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2"/>
              </a:rPr>
              <a:t>www.jpk.mf.gov.pl</a:t>
            </a:r>
            <a:r>
              <a:rPr b="1" lang="pl-PL" sz="3600" spc="-1" strike="noStrike">
                <a:solidFill>
                  <a:srgbClr val="48484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4528800" y="4875120"/>
            <a:ext cx="88920" cy="889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CustomShape 3"/>
          <p:cNvSpPr/>
          <p:nvPr/>
        </p:nvSpPr>
        <p:spPr>
          <a:xfrm>
            <a:off x="4686480" y="4875120"/>
            <a:ext cx="88920" cy="889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CustomShape 4"/>
          <p:cNvSpPr/>
          <p:nvPr/>
        </p:nvSpPr>
        <p:spPr>
          <a:xfrm>
            <a:off x="4844160" y="4875120"/>
            <a:ext cx="88920" cy="889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CustomShape 5"/>
          <p:cNvSpPr/>
          <p:nvPr/>
        </p:nvSpPr>
        <p:spPr>
          <a:xfrm>
            <a:off x="5001480" y="4875120"/>
            <a:ext cx="88920" cy="889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ustomShape 6"/>
          <p:cNvSpPr/>
          <p:nvPr/>
        </p:nvSpPr>
        <p:spPr>
          <a:xfrm>
            <a:off x="5159160" y="4875120"/>
            <a:ext cx="88920" cy="889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CustomShape 7"/>
          <p:cNvSpPr/>
          <p:nvPr/>
        </p:nvSpPr>
        <p:spPr>
          <a:xfrm>
            <a:off x="1733400" y="5010840"/>
            <a:ext cx="662544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pl-PL" sz="2000" spc="-1" strike="noStrike">
                <a:solidFill>
                  <a:srgbClr val="adafb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Ministerstwo Finansów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2000" spc="-1" strike="noStrike">
                <a:solidFill>
                  <a:srgbClr val="adafb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Krajowa Administracja Skarbowa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7" name="Obraz 1" descr=""/>
          <p:cNvPicPr/>
          <p:nvPr/>
        </p:nvPicPr>
        <p:blipFill>
          <a:blip r:embed="rId3"/>
          <a:stretch/>
        </p:blipFill>
        <p:spPr>
          <a:xfrm>
            <a:off x="8246880" y="233640"/>
            <a:ext cx="716040" cy="682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7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1494000" y="274680"/>
            <a:ext cx="6155280" cy="70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l-PL" sz="2000" spc="-1" strike="noStrike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JPK – struktury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CustomShape 2"/>
          <p:cNvSpPr/>
          <p:nvPr/>
        </p:nvSpPr>
        <p:spPr>
          <a:xfrm flipH="1">
            <a:off x="657000" y="4018680"/>
            <a:ext cx="1171440" cy="85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pl-PL" sz="1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Roboto Medium"/>
              </a:rPr>
              <a:t>Struktura 1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1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Roboto Medium"/>
              </a:rPr>
              <a:t>– </a:t>
            </a:r>
            <a:r>
              <a:rPr b="1" lang="pl-PL" sz="1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Roboto Medium"/>
              </a:rPr>
              <a:t>księgi rachunkowe (JPK_KR)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3"/>
          <p:cNvSpPr/>
          <p:nvPr/>
        </p:nvSpPr>
        <p:spPr>
          <a:xfrm flipH="1">
            <a:off x="1835280" y="1778760"/>
            <a:ext cx="1149840" cy="106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pl-PL" sz="1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Roboto Medium"/>
              </a:rPr>
              <a:t>Struktura 2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1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Roboto Medium"/>
              </a:rPr>
              <a:t>– </a:t>
            </a:r>
            <a:r>
              <a:rPr b="1" lang="pl-PL" sz="1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Roboto Medium"/>
              </a:rPr>
              <a:t>wyciąg bankowy (JPK_WB)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4"/>
          <p:cNvSpPr/>
          <p:nvPr/>
        </p:nvSpPr>
        <p:spPr>
          <a:xfrm flipH="1">
            <a:off x="3055680" y="4012560"/>
            <a:ext cx="1164240" cy="63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pl-PL" sz="1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Roboto Medium"/>
              </a:rPr>
              <a:t>Struktura 3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1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Roboto Medium"/>
              </a:rPr>
              <a:t>– </a:t>
            </a:r>
            <a:r>
              <a:rPr b="1" lang="pl-PL" sz="1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Roboto Medium"/>
              </a:rPr>
              <a:t>magazyn (JPK_MAG)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CustomShape 5"/>
          <p:cNvSpPr/>
          <p:nvPr/>
        </p:nvSpPr>
        <p:spPr>
          <a:xfrm>
            <a:off x="4144680" y="1564200"/>
            <a:ext cx="1288440" cy="127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pl-PL" sz="1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Roboto Medium"/>
              </a:rPr>
              <a:t>Struktura 4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1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Roboto Medium"/>
              </a:rPr>
              <a:t>– </a:t>
            </a:r>
            <a:r>
              <a:rPr b="1" lang="pl-PL" sz="1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Roboto Medium"/>
              </a:rPr>
              <a:t>ewidencje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1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Roboto Medium"/>
              </a:rPr>
              <a:t>zakupu i sprzedaży VAT (JPK_VAT)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CustomShape 6"/>
          <p:cNvSpPr/>
          <p:nvPr/>
        </p:nvSpPr>
        <p:spPr>
          <a:xfrm>
            <a:off x="5381280" y="3976560"/>
            <a:ext cx="973440" cy="85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pl-PL" sz="1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Roboto Medium"/>
              </a:rPr>
              <a:t>Struktura 5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1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Roboto Medium"/>
              </a:rPr>
              <a:t>– </a:t>
            </a:r>
            <a:r>
              <a:rPr b="1" lang="pl-PL" sz="1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Roboto Medium"/>
              </a:rPr>
              <a:t>faktury VAT (JPK_FA)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CustomShape 7"/>
          <p:cNvSpPr/>
          <p:nvPr/>
        </p:nvSpPr>
        <p:spPr>
          <a:xfrm>
            <a:off x="6460200" y="1350000"/>
            <a:ext cx="1164240" cy="149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pl-PL" sz="1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Roboto Medium"/>
              </a:rPr>
              <a:t>Struktura 6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1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Roboto Medium"/>
              </a:rPr>
              <a:t>– </a:t>
            </a:r>
            <a:r>
              <a:rPr b="1" lang="pl-PL" sz="1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Roboto Medium"/>
              </a:rPr>
              <a:t>podatkowa księga przychodów i rozchodów (JPK_PKPiR)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CustomShape 8"/>
          <p:cNvSpPr/>
          <p:nvPr/>
        </p:nvSpPr>
        <p:spPr>
          <a:xfrm>
            <a:off x="100080" y="5377680"/>
            <a:ext cx="7672320" cy="64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221"/>
              </a:spcBef>
            </a:pPr>
            <a:r>
              <a:rPr b="0" lang="pl-PL" sz="11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Info: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b="0" lang="pl-PL" sz="11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Struktura 4 (JPK_VAT) → comiesięczny obowiązek przekazywania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b="0" lang="pl-PL" sz="11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Struktury 1-3, 5-7→ przekazywane na żądanie organów skarbowych.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9"/>
          <p:cNvSpPr/>
          <p:nvPr/>
        </p:nvSpPr>
        <p:spPr>
          <a:xfrm>
            <a:off x="7598160" y="2793960"/>
            <a:ext cx="1159920" cy="1081080"/>
          </a:xfrm>
          <a:prstGeom prst="rect">
            <a:avLst/>
          </a:prstGeom>
          <a:solidFill>
            <a:schemeClr val="tx2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l-PL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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10"/>
          <p:cNvSpPr/>
          <p:nvPr/>
        </p:nvSpPr>
        <p:spPr>
          <a:xfrm>
            <a:off x="6432120" y="2793960"/>
            <a:ext cx="1159920" cy="1081080"/>
          </a:xfrm>
          <a:prstGeom prst="rect">
            <a:avLst/>
          </a:prstGeom>
          <a:solidFill>
            <a:srgbClr val="262626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l-PL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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11"/>
          <p:cNvSpPr/>
          <p:nvPr/>
        </p:nvSpPr>
        <p:spPr>
          <a:xfrm>
            <a:off x="5267160" y="2793960"/>
            <a:ext cx="1159920" cy="1081080"/>
          </a:xfrm>
          <a:prstGeom prst="rect">
            <a:avLst/>
          </a:prstGeom>
          <a:solidFill>
            <a:srgbClr val="40404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l-PL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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CustomShape 12"/>
          <p:cNvSpPr/>
          <p:nvPr/>
        </p:nvSpPr>
        <p:spPr>
          <a:xfrm>
            <a:off x="4103640" y="2793960"/>
            <a:ext cx="1159920" cy="1081080"/>
          </a:xfrm>
          <a:prstGeom prst="rect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l-PL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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CustomShape 13"/>
          <p:cNvSpPr/>
          <p:nvPr/>
        </p:nvSpPr>
        <p:spPr>
          <a:xfrm>
            <a:off x="2938680" y="2793960"/>
            <a:ext cx="1159920" cy="1081080"/>
          </a:xfrm>
          <a:prstGeom prst="rect">
            <a:avLst/>
          </a:prstGeom>
          <a:solidFill>
            <a:srgbClr val="7e7e7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l-PL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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CustomShape 14"/>
          <p:cNvSpPr/>
          <p:nvPr/>
        </p:nvSpPr>
        <p:spPr>
          <a:xfrm>
            <a:off x="1786320" y="2787480"/>
            <a:ext cx="1159920" cy="1081080"/>
          </a:xfrm>
          <a:prstGeom prst="rect">
            <a:avLst/>
          </a:prstGeom>
          <a:solidFill>
            <a:srgbClr val="a6a6a6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l-PL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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CustomShape 15"/>
          <p:cNvSpPr/>
          <p:nvPr/>
        </p:nvSpPr>
        <p:spPr>
          <a:xfrm>
            <a:off x="620280" y="2788200"/>
            <a:ext cx="1159920" cy="1081080"/>
          </a:xfrm>
          <a:prstGeom prst="rect">
            <a:avLst/>
          </a:prstGeom>
          <a:solidFill>
            <a:srgbClr val="bfbfb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l-PL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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CustomShape 16"/>
          <p:cNvSpPr/>
          <p:nvPr/>
        </p:nvSpPr>
        <p:spPr>
          <a:xfrm>
            <a:off x="7592760" y="4017600"/>
            <a:ext cx="1165680" cy="106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pl-PL" sz="1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Roboto Medium"/>
              </a:rPr>
              <a:t>Struktura 7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1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Roboto Medium"/>
              </a:rPr>
              <a:t>– </a:t>
            </a:r>
            <a:r>
              <a:rPr b="1" lang="pl-PL" sz="1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Roboto Medium"/>
              </a:rPr>
              <a:t>ewidencja przychodów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1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Roboto Medium"/>
              </a:rPr>
              <a:t>(JPK_EWP)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4" dur="indefinite" restart="never" nodeType="tmRoot">
          <p:childTnLst>
            <p:seq>
              <p:cTn id="95" dur="indefinite" nodeType="mainSeq"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3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6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20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3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3332160" y="1947240"/>
            <a:ext cx="5430240" cy="910080"/>
          </a:xfrm>
          <a:prstGeom prst="homePlate">
            <a:avLst>
              <a:gd name="adj" fmla="val 29123"/>
            </a:avLst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CustomShape 2"/>
          <p:cNvSpPr/>
          <p:nvPr/>
        </p:nvSpPr>
        <p:spPr>
          <a:xfrm rot="5400000">
            <a:off x="1053000" y="1178640"/>
            <a:ext cx="1079280" cy="1912680"/>
          </a:xfrm>
          <a:prstGeom prst="rect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CustomShape 3"/>
          <p:cNvSpPr/>
          <p:nvPr/>
        </p:nvSpPr>
        <p:spPr>
          <a:xfrm rot="5400000">
            <a:off x="2311920" y="1828080"/>
            <a:ext cx="1266120" cy="795600"/>
          </a:xfrm>
          <a:custGeom>
            <a:avLst/>
            <a:gdLst/>
            <a:ahLst/>
            <a:rect l="l" t="t" r="r" b="b"/>
            <a:pathLst>
              <a:path w="1605827" h="773231">
                <a:moveTo>
                  <a:pt x="446799" y="0"/>
                </a:moveTo>
                <a:lnTo>
                  <a:pt x="1605827" y="2446"/>
                </a:lnTo>
                <a:lnTo>
                  <a:pt x="1369545" y="773231"/>
                </a:lnTo>
                <a:lnTo>
                  <a:pt x="0" y="772943"/>
                </a:lnTo>
                <a:lnTo>
                  <a:pt x="446799" y="0"/>
                </a:lnTo>
                <a:close/>
              </a:path>
            </a:pathLst>
          </a:cu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CustomShape 4"/>
          <p:cNvSpPr/>
          <p:nvPr/>
        </p:nvSpPr>
        <p:spPr>
          <a:xfrm>
            <a:off x="98280" y="1601640"/>
            <a:ext cx="1071360" cy="107136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CustomShape 5"/>
          <p:cNvSpPr/>
          <p:nvPr/>
        </p:nvSpPr>
        <p:spPr>
          <a:xfrm>
            <a:off x="3340440" y="2854440"/>
            <a:ext cx="5802840" cy="910080"/>
          </a:xfrm>
          <a:prstGeom prst="homePlate">
            <a:avLst>
              <a:gd name="adj" fmla="val 29123"/>
            </a:avLst>
          </a:prstGeom>
          <a:solidFill>
            <a:srgbClr val="262626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CustomShape 6"/>
          <p:cNvSpPr/>
          <p:nvPr/>
        </p:nvSpPr>
        <p:spPr>
          <a:xfrm rot="5400000">
            <a:off x="2396520" y="2819880"/>
            <a:ext cx="1094400" cy="793080"/>
          </a:xfrm>
          <a:custGeom>
            <a:avLst/>
            <a:gdLst/>
            <a:ahLst/>
            <a:rect l="l" t="t" r="r" b="b"/>
            <a:pathLst>
              <a:path w="1388063" h="774176">
                <a:moveTo>
                  <a:pt x="236254" y="0"/>
                </a:moveTo>
                <a:lnTo>
                  <a:pt x="1387888" y="0"/>
                </a:lnTo>
                <a:cubicBezTo>
                  <a:pt x="1387946" y="258059"/>
                  <a:pt x="1388005" y="516117"/>
                  <a:pt x="1388063" y="774176"/>
                </a:cubicBezTo>
                <a:lnTo>
                  <a:pt x="0" y="771964"/>
                </a:lnTo>
                <a:lnTo>
                  <a:pt x="236254" y="0"/>
                </a:lnTo>
                <a:close/>
              </a:path>
            </a:pathLst>
          </a:custGeom>
          <a:solidFill>
            <a:srgbClr val="262626">
              <a:alpha val="90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CustomShape 7"/>
          <p:cNvSpPr/>
          <p:nvPr/>
        </p:nvSpPr>
        <p:spPr>
          <a:xfrm rot="5400000">
            <a:off x="1057320" y="2262960"/>
            <a:ext cx="1087920" cy="1912680"/>
          </a:xfrm>
          <a:prstGeom prst="rect">
            <a:avLst/>
          </a:prstGeom>
          <a:solidFill>
            <a:srgbClr val="262626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CustomShape 8"/>
          <p:cNvSpPr/>
          <p:nvPr/>
        </p:nvSpPr>
        <p:spPr>
          <a:xfrm>
            <a:off x="98280" y="2675520"/>
            <a:ext cx="1086120" cy="1086120"/>
          </a:xfrm>
          <a:prstGeom prst="ellipse">
            <a:avLst/>
          </a:prstGeom>
          <a:solidFill>
            <a:srgbClr val="262626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CustomShape 9"/>
          <p:cNvSpPr/>
          <p:nvPr/>
        </p:nvSpPr>
        <p:spPr>
          <a:xfrm>
            <a:off x="3340440" y="3760200"/>
            <a:ext cx="5622840" cy="910080"/>
          </a:xfrm>
          <a:prstGeom prst="homePlate">
            <a:avLst>
              <a:gd name="adj" fmla="val 29123"/>
            </a:avLst>
          </a:prstGeom>
          <a:solidFill>
            <a:srgbClr val="59595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8" name="CustomShape 10"/>
          <p:cNvSpPr/>
          <p:nvPr/>
        </p:nvSpPr>
        <p:spPr>
          <a:xfrm flipV="1" rot="16200000">
            <a:off x="2396160" y="3912480"/>
            <a:ext cx="1094400" cy="793080"/>
          </a:xfrm>
          <a:custGeom>
            <a:avLst/>
            <a:gdLst/>
            <a:ahLst/>
            <a:rect l="l" t="t" r="r" b="b"/>
            <a:pathLst>
              <a:path w="1388063" h="774176">
                <a:moveTo>
                  <a:pt x="236254" y="0"/>
                </a:moveTo>
                <a:lnTo>
                  <a:pt x="1387888" y="0"/>
                </a:lnTo>
                <a:cubicBezTo>
                  <a:pt x="1387946" y="258059"/>
                  <a:pt x="1388005" y="516117"/>
                  <a:pt x="1388063" y="774176"/>
                </a:cubicBezTo>
                <a:lnTo>
                  <a:pt x="0" y="771964"/>
                </a:lnTo>
                <a:lnTo>
                  <a:pt x="236254" y="0"/>
                </a:lnTo>
                <a:close/>
              </a:path>
            </a:pathLst>
          </a:custGeom>
          <a:solidFill>
            <a:srgbClr val="595959">
              <a:alpha val="91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9" name="CustomShape 11"/>
          <p:cNvSpPr/>
          <p:nvPr/>
        </p:nvSpPr>
        <p:spPr>
          <a:xfrm flipV="1" rot="16200000">
            <a:off x="1056600" y="3349800"/>
            <a:ext cx="1087920" cy="1912680"/>
          </a:xfrm>
          <a:prstGeom prst="rect">
            <a:avLst/>
          </a:prstGeom>
          <a:solidFill>
            <a:srgbClr val="59595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CustomShape 12"/>
          <p:cNvSpPr/>
          <p:nvPr/>
        </p:nvSpPr>
        <p:spPr>
          <a:xfrm>
            <a:off x="98280" y="3764160"/>
            <a:ext cx="1086120" cy="1086120"/>
          </a:xfrm>
          <a:prstGeom prst="ellipse">
            <a:avLst/>
          </a:prstGeom>
          <a:solidFill>
            <a:srgbClr val="59595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CustomShape 13"/>
          <p:cNvSpPr/>
          <p:nvPr/>
        </p:nvSpPr>
        <p:spPr>
          <a:xfrm>
            <a:off x="3340440" y="4671720"/>
            <a:ext cx="4786560" cy="910080"/>
          </a:xfrm>
          <a:prstGeom prst="homePlate">
            <a:avLst>
              <a:gd name="adj" fmla="val 29123"/>
            </a:avLst>
          </a:prstGeom>
          <a:solidFill>
            <a:srgbClr val="a6a6a6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CustomShape 14"/>
          <p:cNvSpPr/>
          <p:nvPr/>
        </p:nvSpPr>
        <p:spPr>
          <a:xfrm flipV="1" rot="16200000">
            <a:off x="1060920" y="4434120"/>
            <a:ext cx="1079280" cy="1912680"/>
          </a:xfrm>
          <a:prstGeom prst="rect">
            <a:avLst/>
          </a:prstGeom>
          <a:solidFill>
            <a:srgbClr val="a6a6a6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3" name="CustomShape 15"/>
          <p:cNvSpPr/>
          <p:nvPr/>
        </p:nvSpPr>
        <p:spPr>
          <a:xfrm flipV="1" rot="16200000">
            <a:off x="2319840" y="4901760"/>
            <a:ext cx="1266120" cy="795600"/>
          </a:xfrm>
          <a:custGeom>
            <a:avLst/>
            <a:gdLst/>
            <a:ahLst/>
            <a:rect l="l" t="t" r="r" b="b"/>
            <a:pathLst>
              <a:path w="1605827" h="773231">
                <a:moveTo>
                  <a:pt x="446799" y="0"/>
                </a:moveTo>
                <a:lnTo>
                  <a:pt x="1605827" y="2446"/>
                </a:lnTo>
                <a:lnTo>
                  <a:pt x="1369545" y="773231"/>
                </a:lnTo>
                <a:lnTo>
                  <a:pt x="0" y="772943"/>
                </a:lnTo>
                <a:lnTo>
                  <a:pt x="446799" y="0"/>
                </a:lnTo>
                <a:close/>
              </a:path>
            </a:pathLst>
          </a:custGeom>
          <a:solidFill>
            <a:srgbClr val="a6a6a6">
              <a:alpha val="91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CustomShape 16"/>
          <p:cNvSpPr/>
          <p:nvPr/>
        </p:nvSpPr>
        <p:spPr>
          <a:xfrm>
            <a:off x="98280" y="4853160"/>
            <a:ext cx="1077480" cy="1077480"/>
          </a:xfrm>
          <a:prstGeom prst="ellipse">
            <a:avLst/>
          </a:prstGeom>
          <a:solidFill>
            <a:srgbClr val="a6a6a6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5" name="CustomShape 17"/>
          <p:cNvSpPr/>
          <p:nvPr/>
        </p:nvSpPr>
        <p:spPr>
          <a:xfrm>
            <a:off x="268560" y="1773000"/>
            <a:ext cx="744840" cy="744840"/>
          </a:xfrm>
          <a:prstGeom prst="ellipse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68c100"/>
                </a:solidFill>
                <a:uFill>
                  <a:solidFill>
                    <a:srgbClr val="ffffff"/>
                  </a:solidFill>
                </a:uFill>
                <a:latin typeface="FontAwesome"/>
                <a:ea typeface="DejaVu Sans"/>
              </a:rPr>
              <a:t>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CustomShape 18"/>
          <p:cNvSpPr/>
          <p:nvPr/>
        </p:nvSpPr>
        <p:spPr>
          <a:xfrm>
            <a:off x="268560" y="2844000"/>
            <a:ext cx="744840" cy="744840"/>
          </a:xfrm>
          <a:prstGeom prst="ellipse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FontAwesome"/>
                <a:ea typeface="DejaVu Sans"/>
              </a:rPr>
              <a:t>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CustomShape 19"/>
          <p:cNvSpPr/>
          <p:nvPr/>
        </p:nvSpPr>
        <p:spPr>
          <a:xfrm>
            <a:off x="268560" y="3943440"/>
            <a:ext cx="744840" cy="744840"/>
          </a:xfrm>
          <a:prstGeom prst="ellipse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FontAwesome"/>
                <a:ea typeface="DejaVu Sans"/>
              </a:rPr>
              <a:t>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CustomShape 20"/>
          <p:cNvSpPr/>
          <p:nvPr/>
        </p:nvSpPr>
        <p:spPr>
          <a:xfrm>
            <a:off x="268560" y="5014800"/>
            <a:ext cx="744840" cy="744840"/>
          </a:xfrm>
          <a:prstGeom prst="ellipse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a6a6a6"/>
                </a:solidFill>
                <a:uFill>
                  <a:solidFill>
                    <a:srgbClr val="ffffff"/>
                  </a:solidFill>
                </a:uFill>
                <a:latin typeface="FontAwesome"/>
                <a:ea typeface="DejaVu Sans"/>
              </a:rPr>
              <a:t>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CustomShape 21"/>
          <p:cNvSpPr/>
          <p:nvPr/>
        </p:nvSpPr>
        <p:spPr>
          <a:xfrm>
            <a:off x="1184400" y="1963800"/>
            <a:ext cx="1278720" cy="41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  <a:spcBef>
                <a:spcPts val="751"/>
              </a:spcBef>
            </a:pPr>
            <a:r>
              <a:rPr b="1" lang="pl-PL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DejaVu Sans"/>
              </a:rPr>
              <a:t>1. Księgi rachunkowe (JPK_KR)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CustomShape 22"/>
          <p:cNvSpPr/>
          <p:nvPr/>
        </p:nvSpPr>
        <p:spPr>
          <a:xfrm>
            <a:off x="1184400" y="3043800"/>
            <a:ext cx="1171440" cy="41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  <a:spcBef>
                <a:spcPts val="751"/>
              </a:spcBef>
            </a:pPr>
            <a:r>
              <a:rPr b="1" lang="pl-PL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DejaVu Sans"/>
              </a:rPr>
              <a:t>2. Wyciąg bankowy (JPK_WB)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CustomShape 23"/>
          <p:cNvSpPr/>
          <p:nvPr/>
        </p:nvSpPr>
        <p:spPr>
          <a:xfrm>
            <a:off x="1184400" y="4103640"/>
            <a:ext cx="1171440" cy="41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  <a:spcBef>
                <a:spcPts val="751"/>
              </a:spcBef>
            </a:pPr>
            <a:r>
              <a:rPr b="1" lang="pl-PL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DejaVu Sans"/>
              </a:rPr>
              <a:t>3. Magazyn (JPK_MAG)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CustomShape 24"/>
          <p:cNvSpPr/>
          <p:nvPr/>
        </p:nvSpPr>
        <p:spPr>
          <a:xfrm>
            <a:off x="1157400" y="4916880"/>
            <a:ext cx="1278720" cy="41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  <a:spcBef>
                <a:spcPts val="751"/>
              </a:spcBef>
            </a:pPr>
            <a:r>
              <a:rPr b="1" lang="pl-PL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DejaVu Sans"/>
              </a:rPr>
              <a:t>4. Ewidencje zakupu i sprzedaży VAT (JPK_VAT)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CustomShape 25"/>
          <p:cNvSpPr/>
          <p:nvPr/>
        </p:nvSpPr>
        <p:spPr>
          <a:xfrm>
            <a:off x="3369960" y="2117520"/>
            <a:ext cx="5138640" cy="73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71360" indent="-170640">
              <a:lnSpc>
                <a:spcPct val="100000"/>
              </a:lnSpc>
              <a:spcBef>
                <a:spcPts val="751"/>
              </a:spcBef>
              <a:buClr>
                <a:srgbClr val="ffffff"/>
              </a:buClr>
              <a:buFont typeface="Arial"/>
              <a:buChar char="•"/>
            </a:pPr>
            <a:r>
              <a:rPr b="0" lang="pl-PL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light"/>
                <a:ea typeface="DejaVu Sans"/>
              </a:rPr>
              <a:t>m.in zestawienia obrotów i sald, dane dotyczące dochodów księgowych, zapisy na kontach księgi głównej i w księgach pomocniczych. Skoro wiemy, że taka transakcja została zawarta, to możemy sprawdzić czy została poprawnie ujęta w księgach rachunkowych.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CustomShape 26"/>
          <p:cNvSpPr/>
          <p:nvPr/>
        </p:nvSpPr>
        <p:spPr>
          <a:xfrm>
            <a:off x="3422160" y="3061080"/>
            <a:ext cx="5157360" cy="73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r>
              <a:rPr b="0" lang="pl-PL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light"/>
                <a:ea typeface="DejaVu Sans"/>
              </a:rPr>
              <a:t>wszystkie transakcje na rachunku bankowym, m.in. saldo początkowe i końcowe wyciągu, numer IBAN rachunku, dane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640">
              <a:lnSpc>
                <a:spcPct val="100000"/>
              </a:lnSpc>
              <a:spcBef>
                <a:spcPts val="751"/>
              </a:spcBef>
              <a:buClr>
                <a:srgbClr val="ffffff"/>
              </a:buClr>
              <a:buFont typeface="Arial"/>
              <a:buChar char="•"/>
            </a:pPr>
            <a:r>
              <a:rPr b="0" lang="pl-PL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light"/>
                <a:ea typeface="DejaVu Sans"/>
              </a:rPr>
              <a:t>o poszczególnych transakcjach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27"/>
          <p:cNvSpPr/>
          <p:nvPr/>
        </p:nvSpPr>
        <p:spPr>
          <a:xfrm>
            <a:off x="3422160" y="3837960"/>
            <a:ext cx="5015160" cy="73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71360" indent="-170640">
              <a:lnSpc>
                <a:spcPct val="100000"/>
              </a:lnSpc>
              <a:spcBef>
                <a:spcPts val="751"/>
              </a:spcBef>
              <a:buClr>
                <a:srgbClr val="ffffff"/>
              </a:buClr>
              <a:buFont typeface="Arial"/>
              <a:buChar char="•"/>
            </a:pPr>
            <a:r>
              <a:rPr b="0" lang="pl-PL" sz="10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light"/>
                <a:ea typeface="DejaVu Sans"/>
              </a:rPr>
              <a:t>m.in. informacje o ruchu towarów w magazynie, czyli wartość przyjęć, wydań i rozchodu w rozbiciu na poszczególne pozycje magazynowe. Jeżeli z tym ruchem powiązana była faktura VAT, to jej numer również powinien się znaleźć w tej strukturze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28"/>
          <p:cNvSpPr/>
          <p:nvPr/>
        </p:nvSpPr>
        <p:spPr>
          <a:xfrm>
            <a:off x="3447720" y="4768560"/>
            <a:ext cx="4302000" cy="73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71360" indent="-170640">
              <a:lnSpc>
                <a:spcPct val="100000"/>
              </a:lnSpc>
              <a:spcBef>
                <a:spcPts val="751"/>
              </a:spcBef>
              <a:buClr>
                <a:srgbClr val="ffffff"/>
              </a:buClr>
              <a:buFont typeface="Arial"/>
              <a:buChar char="•"/>
            </a:pPr>
            <a:r>
              <a:rPr b="0" lang="pl-PL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light"/>
                <a:ea typeface="DejaVu Sans"/>
              </a:rPr>
              <a:t>zawiera m.in. wszystkie informacje o zakupie i sprzedaży VAT za dany miesiąc. Dla każdej z transakcji wykazywane są m. in. numery dokumentów, numer i nazwa kontrahenta, daty sprzedaży, zakupu, wartość transakcji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CustomShape 29"/>
          <p:cNvSpPr/>
          <p:nvPr/>
        </p:nvSpPr>
        <p:spPr>
          <a:xfrm>
            <a:off x="1494000" y="274680"/>
            <a:ext cx="6155280" cy="70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l-PL" sz="2000" spc="-1" strike="noStrike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JPK – struktury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4" dur="indefinite" restart="never" nodeType="tmRoot">
          <p:childTnLst>
            <p:seq>
              <p:cTn id="125" dur="indefinite" nodeType="mainSeq">
                <p:childTnLst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30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5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8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1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46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1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4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62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0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3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78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3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9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1494000" y="274680"/>
            <a:ext cx="6155280" cy="70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l-PL" sz="2000" spc="-1" strike="noStrike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JPK – struktury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2"/>
          <p:cNvSpPr/>
          <p:nvPr/>
        </p:nvSpPr>
        <p:spPr>
          <a:xfrm>
            <a:off x="3332160" y="2412720"/>
            <a:ext cx="5430240" cy="910080"/>
          </a:xfrm>
          <a:prstGeom prst="homePlate">
            <a:avLst>
              <a:gd name="adj" fmla="val 29123"/>
            </a:avLst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0" name="CustomShape 3"/>
          <p:cNvSpPr/>
          <p:nvPr/>
        </p:nvSpPr>
        <p:spPr>
          <a:xfrm rot="5400000">
            <a:off x="1053000" y="1643760"/>
            <a:ext cx="1079280" cy="1912680"/>
          </a:xfrm>
          <a:prstGeom prst="rect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1" name="CustomShape 4"/>
          <p:cNvSpPr/>
          <p:nvPr/>
        </p:nvSpPr>
        <p:spPr>
          <a:xfrm rot="5400000">
            <a:off x="2311920" y="2293560"/>
            <a:ext cx="1266120" cy="795600"/>
          </a:xfrm>
          <a:custGeom>
            <a:avLst/>
            <a:gdLst/>
            <a:ahLst/>
            <a:rect l="l" t="t" r="r" b="b"/>
            <a:pathLst>
              <a:path w="1605827" h="773231">
                <a:moveTo>
                  <a:pt x="446799" y="0"/>
                </a:moveTo>
                <a:lnTo>
                  <a:pt x="1605827" y="2446"/>
                </a:lnTo>
                <a:lnTo>
                  <a:pt x="1369545" y="773231"/>
                </a:lnTo>
                <a:lnTo>
                  <a:pt x="0" y="772943"/>
                </a:lnTo>
                <a:lnTo>
                  <a:pt x="446799" y="0"/>
                </a:lnTo>
                <a:close/>
              </a:path>
            </a:pathLst>
          </a:cu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2" name="CustomShape 5"/>
          <p:cNvSpPr/>
          <p:nvPr/>
        </p:nvSpPr>
        <p:spPr>
          <a:xfrm>
            <a:off x="98280" y="2067120"/>
            <a:ext cx="1071360" cy="107136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3" name="CustomShape 6"/>
          <p:cNvSpPr/>
          <p:nvPr/>
        </p:nvSpPr>
        <p:spPr>
          <a:xfrm>
            <a:off x="3340440" y="3319560"/>
            <a:ext cx="5802840" cy="910080"/>
          </a:xfrm>
          <a:prstGeom prst="homePlate">
            <a:avLst>
              <a:gd name="adj" fmla="val 29123"/>
            </a:avLst>
          </a:prstGeom>
          <a:solidFill>
            <a:srgbClr val="262626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4" name="CustomShape 7"/>
          <p:cNvSpPr/>
          <p:nvPr/>
        </p:nvSpPr>
        <p:spPr>
          <a:xfrm rot="5400000">
            <a:off x="2396520" y="3285000"/>
            <a:ext cx="1094400" cy="793080"/>
          </a:xfrm>
          <a:custGeom>
            <a:avLst/>
            <a:gdLst/>
            <a:ahLst/>
            <a:rect l="l" t="t" r="r" b="b"/>
            <a:pathLst>
              <a:path w="1388063" h="774176">
                <a:moveTo>
                  <a:pt x="236254" y="0"/>
                </a:moveTo>
                <a:lnTo>
                  <a:pt x="1387888" y="0"/>
                </a:lnTo>
                <a:cubicBezTo>
                  <a:pt x="1387946" y="258059"/>
                  <a:pt x="1388005" y="516117"/>
                  <a:pt x="1388063" y="774176"/>
                </a:cubicBezTo>
                <a:lnTo>
                  <a:pt x="0" y="771964"/>
                </a:lnTo>
                <a:lnTo>
                  <a:pt x="236254" y="0"/>
                </a:lnTo>
                <a:close/>
              </a:path>
            </a:pathLst>
          </a:custGeom>
          <a:solidFill>
            <a:srgbClr val="262626">
              <a:alpha val="90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5" name="CustomShape 8"/>
          <p:cNvSpPr/>
          <p:nvPr/>
        </p:nvSpPr>
        <p:spPr>
          <a:xfrm rot="5400000">
            <a:off x="1057320" y="2728440"/>
            <a:ext cx="1087920" cy="1912680"/>
          </a:xfrm>
          <a:prstGeom prst="rect">
            <a:avLst/>
          </a:prstGeom>
          <a:solidFill>
            <a:srgbClr val="262626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CustomShape 9"/>
          <p:cNvSpPr/>
          <p:nvPr/>
        </p:nvSpPr>
        <p:spPr>
          <a:xfrm>
            <a:off x="98280" y="3141000"/>
            <a:ext cx="1086120" cy="1086120"/>
          </a:xfrm>
          <a:prstGeom prst="ellipse">
            <a:avLst/>
          </a:prstGeom>
          <a:solidFill>
            <a:srgbClr val="262626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CustomShape 10"/>
          <p:cNvSpPr/>
          <p:nvPr/>
        </p:nvSpPr>
        <p:spPr>
          <a:xfrm>
            <a:off x="3340440" y="4225320"/>
            <a:ext cx="5622840" cy="910080"/>
          </a:xfrm>
          <a:prstGeom prst="homePlate">
            <a:avLst>
              <a:gd name="adj" fmla="val 29123"/>
            </a:avLst>
          </a:prstGeom>
          <a:solidFill>
            <a:srgbClr val="59595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CustomShape 11"/>
          <p:cNvSpPr/>
          <p:nvPr/>
        </p:nvSpPr>
        <p:spPr>
          <a:xfrm flipV="1" rot="16200000">
            <a:off x="2396160" y="4377960"/>
            <a:ext cx="1094400" cy="793080"/>
          </a:xfrm>
          <a:custGeom>
            <a:avLst/>
            <a:gdLst/>
            <a:ahLst/>
            <a:rect l="l" t="t" r="r" b="b"/>
            <a:pathLst>
              <a:path w="1388063" h="774176">
                <a:moveTo>
                  <a:pt x="236254" y="0"/>
                </a:moveTo>
                <a:lnTo>
                  <a:pt x="1387888" y="0"/>
                </a:lnTo>
                <a:cubicBezTo>
                  <a:pt x="1387946" y="258059"/>
                  <a:pt x="1388005" y="516117"/>
                  <a:pt x="1388063" y="774176"/>
                </a:cubicBezTo>
                <a:lnTo>
                  <a:pt x="0" y="771964"/>
                </a:lnTo>
                <a:lnTo>
                  <a:pt x="236254" y="0"/>
                </a:lnTo>
                <a:close/>
              </a:path>
            </a:pathLst>
          </a:custGeom>
          <a:solidFill>
            <a:srgbClr val="595959">
              <a:alpha val="91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9" name="CustomShape 12"/>
          <p:cNvSpPr/>
          <p:nvPr/>
        </p:nvSpPr>
        <p:spPr>
          <a:xfrm flipV="1" rot="16200000">
            <a:off x="1056600" y="3814920"/>
            <a:ext cx="1087920" cy="1912680"/>
          </a:xfrm>
          <a:prstGeom prst="rect">
            <a:avLst/>
          </a:prstGeom>
          <a:solidFill>
            <a:srgbClr val="59595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0" name="CustomShape 13"/>
          <p:cNvSpPr/>
          <p:nvPr/>
        </p:nvSpPr>
        <p:spPr>
          <a:xfrm>
            <a:off x="98280" y="4229280"/>
            <a:ext cx="1086120" cy="1086120"/>
          </a:xfrm>
          <a:prstGeom prst="ellipse">
            <a:avLst/>
          </a:prstGeom>
          <a:solidFill>
            <a:srgbClr val="59595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1" name="CustomShape 14"/>
          <p:cNvSpPr/>
          <p:nvPr/>
        </p:nvSpPr>
        <p:spPr>
          <a:xfrm>
            <a:off x="268560" y="2238480"/>
            <a:ext cx="744840" cy="744840"/>
          </a:xfrm>
          <a:prstGeom prst="ellipse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68c100"/>
                </a:solidFill>
                <a:uFill>
                  <a:solidFill>
                    <a:srgbClr val="ffffff"/>
                  </a:solidFill>
                </a:uFill>
                <a:latin typeface="FontAwesome"/>
                <a:ea typeface="DejaVu Sans"/>
              </a:rPr>
              <a:t>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CustomShape 15"/>
          <p:cNvSpPr/>
          <p:nvPr/>
        </p:nvSpPr>
        <p:spPr>
          <a:xfrm>
            <a:off x="268560" y="3309480"/>
            <a:ext cx="744840" cy="744840"/>
          </a:xfrm>
          <a:prstGeom prst="ellipse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FontAwesome"/>
                <a:ea typeface="DejaVu Sans"/>
              </a:rPr>
              <a:t>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CustomShape 16"/>
          <p:cNvSpPr/>
          <p:nvPr/>
        </p:nvSpPr>
        <p:spPr>
          <a:xfrm>
            <a:off x="268560" y="4408920"/>
            <a:ext cx="744840" cy="744840"/>
          </a:xfrm>
          <a:prstGeom prst="ellipse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FontAwesome"/>
                <a:ea typeface="DejaVu Sans"/>
              </a:rPr>
              <a:t>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CustomShape 17"/>
          <p:cNvSpPr/>
          <p:nvPr/>
        </p:nvSpPr>
        <p:spPr>
          <a:xfrm>
            <a:off x="1184400" y="2429280"/>
            <a:ext cx="1278720" cy="41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  <a:spcBef>
                <a:spcPts val="751"/>
              </a:spcBef>
            </a:pPr>
            <a:r>
              <a:rPr b="1" lang="pl-PL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DejaVu Sans"/>
              </a:rPr>
              <a:t>5. Faktury VAT (JPK_FA)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CustomShape 18"/>
          <p:cNvSpPr/>
          <p:nvPr/>
        </p:nvSpPr>
        <p:spPr>
          <a:xfrm>
            <a:off x="1106280" y="3227040"/>
            <a:ext cx="1381320" cy="41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  <a:spcBef>
                <a:spcPts val="751"/>
              </a:spcBef>
            </a:pPr>
            <a:r>
              <a:rPr b="1" lang="pl-PL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DejaVu Sans"/>
              </a:rPr>
              <a:t>6. Podatkowa księga przychodów i rozchodów (JPK_PKPIR)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CustomShape 19"/>
          <p:cNvSpPr/>
          <p:nvPr/>
        </p:nvSpPr>
        <p:spPr>
          <a:xfrm>
            <a:off x="1145160" y="4462560"/>
            <a:ext cx="1342440" cy="41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  <a:spcBef>
                <a:spcPts val="751"/>
              </a:spcBef>
            </a:pPr>
            <a:r>
              <a:rPr b="1" lang="pl-PL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DejaVu Sans"/>
              </a:rPr>
              <a:t>7. Ewidencja przychodów (JPK_EWP)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CustomShape 20"/>
          <p:cNvSpPr/>
          <p:nvPr/>
        </p:nvSpPr>
        <p:spPr>
          <a:xfrm>
            <a:off x="3399120" y="2496960"/>
            <a:ext cx="5138640" cy="73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r>
              <a:rPr b="0" lang="pl-PL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light"/>
                <a:ea typeface="DejaVu Sans"/>
              </a:rPr>
              <a:t>czyli ewidencja faktur sprzedaży. Właściwie jest rozszerzeniem JPK_VAT. Plik stanowi pełne odzwierciedlenie faktur VAT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640">
              <a:lnSpc>
                <a:spcPct val="100000"/>
              </a:lnSpc>
              <a:spcBef>
                <a:spcPts val="751"/>
              </a:spcBef>
              <a:buClr>
                <a:srgbClr val="ffffff"/>
              </a:buClr>
              <a:buFont typeface="Arial"/>
              <a:buChar char="•"/>
            </a:pPr>
            <a:r>
              <a:rPr b="0" lang="pl-PL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light"/>
                <a:ea typeface="DejaVu Sans"/>
              </a:rPr>
              <a:t>w danym okresie. Zawiera pozycje towarowe każdej faktury oraz informację o samej transakcji, np. dla faktury korygującej przedstawiona jest przyczyna korekty. Faktury zakupu nie podlegają strukturze JPK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21"/>
          <p:cNvSpPr/>
          <p:nvPr/>
        </p:nvSpPr>
        <p:spPr>
          <a:xfrm>
            <a:off x="3424320" y="3413880"/>
            <a:ext cx="5157360" cy="73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71360" indent="-170640">
              <a:lnSpc>
                <a:spcPct val="100000"/>
              </a:lnSpc>
              <a:spcBef>
                <a:spcPts val="751"/>
              </a:spcBef>
              <a:buClr>
                <a:srgbClr val="ffffff"/>
              </a:buClr>
              <a:buFont typeface="Arial"/>
              <a:buChar char="•"/>
            </a:pPr>
            <a:r>
              <a:rPr b="0" lang="pl-PL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light"/>
                <a:ea typeface="DejaVu Sans"/>
              </a:rPr>
              <a:t>dotyczy mniejszych podatników, którzy korzystają z podatkowej księgi przychodów i rozchodów. Strukturę sporządzają wyłącznie przedsiębiorcy z KPiR w formie elektronicznej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22"/>
          <p:cNvSpPr/>
          <p:nvPr/>
        </p:nvSpPr>
        <p:spPr>
          <a:xfrm>
            <a:off x="3422160" y="4303440"/>
            <a:ext cx="5015160" cy="73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71360" indent="-170640">
              <a:lnSpc>
                <a:spcPct val="100000"/>
              </a:lnSpc>
              <a:spcBef>
                <a:spcPts val="751"/>
              </a:spcBef>
              <a:buClr>
                <a:srgbClr val="ffffff"/>
              </a:buClr>
              <a:buFont typeface="Arial"/>
              <a:buChar char="•"/>
            </a:pPr>
            <a:r>
              <a:rPr b="0" lang="pl-PL" sz="10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light"/>
                <a:ea typeface="DejaVu Sans"/>
              </a:rPr>
              <a:t>struktura przeznaczona wyłącznie dla firm prowadzących ewidencję przychodów (podatników ryczałtowych), zawiera m.in. kwoty poszczególnych przychodów czy daty wpisów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CustomShape 23"/>
          <p:cNvSpPr/>
          <p:nvPr/>
        </p:nvSpPr>
        <p:spPr>
          <a:xfrm>
            <a:off x="3447720" y="5233680"/>
            <a:ext cx="4302000" cy="73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71360" indent="-170640">
              <a:lnSpc>
                <a:spcPct val="100000"/>
              </a:lnSpc>
              <a:spcBef>
                <a:spcPts val="751"/>
              </a:spcBef>
              <a:buClr>
                <a:srgbClr val="ffffff"/>
              </a:buClr>
              <a:buFont typeface="Arial"/>
              <a:buChar char="•"/>
            </a:pPr>
            <a:r>
              <a:rPr b="0" lang="pl-PL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light"/>
                <a:ea typeface="DejaVu Sans"/>
              </a:rPr>
              <a:t>zawiera m.in. wszystkie informacje o zakupie i sprzedaży VAT za dany miesiąc. Dla każdej z transakcji wykazywane są m. in. numery dokumentów, numer i nazwa kontrahenta, daty sprzedaży, zakupu, wartość transakcji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0" dur="indefinite" restart="never" nodeType="tmRoot">
          <p:childTnLst>
            <p:seq>
              <p:cTn id="191" dur="indefinite" nodeType="mainSeq">
                <p:childTnLst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96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1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4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12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0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3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28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3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6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9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2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375120" y="1418400"/>
            <a:ext cx="8310960" cy="742680"/>
          </a:xfrm>
          <a:custGeom>
            <a:avLst/>
            <a:gdLst/>
            <a:ahLst/>
            <a:rect l="l" t="t" r="r" b="b"/>
            <a:pathLst>
              <a:path w="8311662" h="631800">
                <a:moveTo>
                  <a:pt x="0" y="105302"/>
                </a:moveTo>
                <a:cubicBezTo>
                  <a:pt x="0" y="47145"/>
                  <a:pt x="47145" y="0"/>
                  <a:pt x="105302" y="0"/>
                </a:cubicBezTo>
                <a:lnTo>
                  <a:pt x="8206360" y="0"/>
                </a:lnTo>
                <a:cubicBezTo>
                  <a:pt x="8264517" y="0"/>
                  <a:pt x="8311662" y="47145"/>
                  <a:pt x="8311662" y="105302"/>
                </a:cubicBezTo>
                <a:lnTo>
                  <a:pt x="8311662" y="526498"/>
                </a:lnTo>
                <a:cubicBezTo>
                  <a:pt x="8311662" y="584655"/>
                  <a:pt x="8264517" y="631800"/>
                  <a:pt x="8206360" y="631800"/>
                </a:cubicBezTo>
                <a:lnTo>
                  <a:pt x="105302" y="631800"/>
                </a:lnTo>
                <a:cubicBezTo>
                  <a:pt x="47145" y="631800"/>
                  <a:pt x="0" y="584655"/>
                  <a:pt x="0" y="526498"/>
                </a:cubicBezTo>
                <a:lnTo>
                  <a:pt x="0" y="105302"/>
                </a:lnTo>
                <a:close/>
              </a:path>
            </a:pathLst>
          </a:custGeom>
          <a:solidFill>
            <a:srgbClr val="c00000"/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33560" rIns="133560" tIns="133560" bIns="133560" anchor="ctr"/>
          <a:p>
            <a:pPr algn="ctr">
              <a:lnSpc>
                <a:spcPct val="90000"/>
              </a:lnSpc>
              <a:spcAft>
                <a:spcPts val="944"/>
              </a:spcAft>
            </a:pPr>
            <a:r>
              <a:rPr b="1" lang="pl-PL" sz="2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JPK_VAT składamy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CustomShape 2"/>
          <p:cNvSpPr/>
          <p:nvPr/>
        </p:nvSpPr>
        <p:spPr>
          <a:xfrm>
            <a:off x="375120" y="2252880"/>
            <a:ext cx="8310960" cy="742680"/>
          </a:xfrm>
          <a:custGeom>
            <a:avLst/>
            <a:gdLst/>
            <a:ahLst/>
            <a:rect l="l" t="t" r="r" b="b"/>
            <a:pathLst>
              <a:path w="8311662" h="631800">
                <a:moveTo>
                  <a:pt x="0" y="105302"/>
                </a:moveTo>
                <a:cubicBezTo>
                  <a:pt x="0" y="47145"/>
                  <a:pt x="47145" y="0"/>
                  <a:pt x="105302" y="0"/>
                </a:cubicBezTo>
                <a:lnTo>
                  <a:pt x="8206360" y="0"/>
                </a:lnTo>
                <a:cubicBezTo>
                  <a:pt x="8264517" y="0"/>
                  <a:pt x="8311662" y="47145"/>
                  <a:pt x="8311662" y="105302"/>
                </a:cubicBezTo>
                <a:lnTo>
                  <a:pt x="8311662" y="526498"/>
                </a:lnTo>
                <a:cubicBezTo>
                  <a:pt x="8311662" y="584655"/>
                  <a:pt x="8264517" y="631800"/>
                  <a:pt x="8206360" y="631800"/>
                </a:cubicBezTo>
                <a:lnTo>
                  <a:pt x="105302" y="631800"/>
                </a:lnTo>
                <a:cubicBezTo>
                  <a:pt x="47145" y="631800"/>
                  <a:pt x="0" y="584655"/>
                  <a:pt x="0" y="526498"/>
                </a:cubicBezTo>
                <a:lnTo>
                  <a:pt x="0" y="10530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33560" rIns="133560" tIns="133560" bIns="133560" anchor="ctr"/>
          <a:p>
            <a:pPr algn="ctr">
              <a:lnSpc>
                <a:spcPct val="90000"/>
              </a:lnSpc>
              <a:spcAft>
                <a:spcPts val="944"/>
              </a:spcAft>
            </a:pPr>
            <a:r>
              <a:rPr b="1" lang="pl-PL" sz="2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bez wezwania do szefa KAS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CustomShape 3"/>
          <p:cNvSpPr/>
          <p:nvPr/>
        </p:nvSpPr>
        <p:spPr>
          <a:xfrm>
            <a:off x="525960" y="6502680"/>
            <a:ext cx="4678200" cy="242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pl-PL" sz="1000" spc="-1" strike="noStrike">
                <a:solidFill>
                  <a:srgbClr val="6c6c7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Art. 82 § 1b Ordynacji podatkowej  (tekst jedn. Dz. U. z 2017, poz.  201 ze zm.) 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CustomShape 4"/>
          <p:cNvSpPr/>
          <p:nvPr/>
        </p:nvSpPr>
        <p:spPr>
          <a:xfrm>
            <a:off x="373320" y="3352320"/>
            <a:ext cx="8592840" cy="249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CustomShape 5"/>
          <p:cNvSpPr/>
          <p:nvPr/>
        </p:nvSpPr>
        <p:spPr>
          <a:xfrm>
            <a:off x="373320" y="3231720"/>
            <a:ext cx="8415360" cy="268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lvl="1" marL="343080" indent="-342360">
              <a:lnSpc>
                <a:spcPct val="90000"/>
              </a:lnSpc>
              <a:spcAft>
                <a:spcPts val="420"/>
              </a:spcAft>
              <a:buClr>
                <a:srgbClr val="000000"/>
              </a:buClr>
              <a:buFont typeface="Wingdings" charset="2"/>
              <a:buChar char=""/>
            </a:pPr>
            <a:r>
              <a:rPr b="0" lang="pl-PL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za pomocą środków komunikacji elektronicznej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343080" indent="-342360">
              <a:lnSpc>
                <a:spcPct val="90000"/>
              </a:lnSpc>
              <a:spcAft>
                <a:spcPts val="420"/>
              </a:spcAft>
              <a:buClr>
                <a:srgbClr val="000000"/>
              </a:buClr>
              <a:buFont typeface="Wingdings" charset="2"/>
              <a:buChar char=""/>
            </a:pPr>
            <a:r>
              <a:rPr b="1" lang="pl-PL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 postaci elektronicznej </a:t>
            </a:r>
            <a:r>
              <a:rPr b="0" lang="pl-PL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odpowiadającej określonej strukturze logicznej, na zasadach dotyczących przesyłania ksiąg podatkowych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343080" indent="-342360">
              <a:lnSpc>
                <a:spcPct val="9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"/>
            </a:pPr>
            <a:r>
              <a:rPr b="0" lang="pl-PL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za okresy </a:t>
            </a:r>
            <a:r>
              <a:rPr b="1" lang="pl-PL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miesięczne</a:t>
            </a:r>
            <a:r>
              <a:rPr b="0" lang="pl-PL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w terminie do 25. dnia miesiąca następującego po każdym kolejnym miesiącu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343080" indent="-342360">
              <a:lnSpc>
                <a:spcPct val="90000"/>
              </a:lnSpc>
              <a:spcAft>
                <a:spcPts val="420"/>
              </a:spcAft>
              <a:buClr>
                <a:srgbClr val="c00000"/>
              </a:buClr>
              <a:buFont typeface="Wingdings" charset="2"/>
              <a:buChar char=""/>
            </a:pPr>
            <a:r>
              <a:rPr b="0" lang="pl-PL" sz="21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UWAGA! JPK_VAT należy wysyłać co miesiąc nawet, gdy podatnik rozlicza się kwartalnie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43" dur="indefinite" restart="never" nodeType="tmRoot">
          <p:childTnLst>
            <p:seq>
              <p:cTn id="244" dur="indefinite" nodeType="mainSeq">
                <p:childTnLst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endCondLst>
                                    <p:cond delay="5000"/>
                                  </p:end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249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307800" y="1525320"/>
            <a:ext cx="8527320" cy="1753200"/>
          </a:xfrm>
          <a:custGeom>
            <a:avLst/>
            <a:gdLst/>
            <a:ahLst/>
            <a:rect l="l" t="t" r="r" b="b"/>
            <a:pathLst>
              <a:path w="6542468" h="1753903">
                <a:moveTo>
                  <a:pt x="0" y="292323"/>
                </a:moveTo>
                <a:cubicBezTo>
                  <a:pt x="0" y="130877"/>
                  <a:pt x="130877" y="0"/>
                  <a:pt x="292323" y="0"/>
                </a:cubicBezTo>
                <a:lnTo>
                  <a:pt x="6250145" y="0"/>
                </a:lnTo>
                <a:cubicBezTo>
                  <a:pt x="6411591" y="0"/>
                  <a:pt x="6542468" y="130877"/>
                  <a:pt x="6542468" y="292323"/>
                </a:cubicBezTo>
                <a:lnTo>
                  <a:pt x="6542468" y="1461580"/>
                </a:lnTo>
                <a:cubicBezTo>
                  <a:pt x="6542468" y="1623026"/>
                  <a:pt x="6411591" y="1753903"/>
                  <a:pt x="6250145" y="1753903"/>
                </a:cubicBezTo>
                <a:lnTo>
                  <a:pt x="292323" y="1753903"/>
                </a:lnTo>
                <a:cubicBezTo>
                  <a:pt x="130877" y="1753903"/>
                  <a:pt x="0" y="1623026"/>
                  <a:pt x="0" y="1461580"/>
                </a:cubicBezTo>
                <a:lnTo>
                  <a:pt x="0" y="292323"/>
                </a:lnTo>
                <a:close/>
              </a:path>
            </a:pathLst>
          </a:custGeom>
          <a:solidFill>
            <a:srgbClr val="c00000"/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84680" rIns="184680" tIns="184680" bIns="184680" anchor="ctr"/>
          <a:p>
            <a:pPr algn="ctr">
              <a:lnSpc>
                <a:spcPct val="90000"/>
              </a:lnSpc>
              <a:spcAft>
                <a:spcPts val="910"/>
              </a:spcAft>
            </a:pPr>
            <a:r>
              <a:rPr b="0" lang="pl-PL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JPK_VAT jest traktowany jak deklaracja podatkowa w rozumieniu art. 3 pkt 5 Ordynacji podatkowej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CustomShape 2"/>
          <p:cNvSpPr/>
          <p:nvPr/>
        </p:nvSpPr>
        <p:spPr>
          <a:xfrm>
            <a:off x="307800" y="3460680"/>
            <a:ext cx="8527320" cy="2404800"/>
          </a:xfrm>
          <a:custGeom>
            <a:avLst/>
            <a:gdLst/>
            <a:ahLst/>
            <a:rect l="l" t="t" r="r" b="b"/>
            <a:pathLst>
              <a:path w="6542468" h="1753903">
                <a:moveTo>
                  <a:pt x="0" y="292323"/>
                </a:moveTo>
                <a:cubicBezTo>
                  <a:pt x="0" y="130877"/>
                  <a:pt x="130877" y="0"/>
                  <a:pt x="292323" y="0"/>
                </a:cubicBezTo>
                <a:lnTo>
                  <a:pt x="6250145" y="0"/>
                </a:lnTo>
                <a:cubicBezTo>
                  <a:pt x="6411591" y="0"/>
                  <a:pt x="6542468" y="130877"/>
                  <a:pt x="6542468" y="292323"/>
                </a:cubicBezTo>
                <a:lnTo>
                  <a:pt x="6542468" y="1461580"/>
                </a:lnTo>
                <a:cubicBezTo>
                  <a:pt x="6542468" y="1623026"/>
                  <a:pt x="6411591" y="1753903"/>
                  <a:pt x="6250145" y="1753903"/>
                </a:cubicBezTo>
                <a:lnTo>
                  <a:pt x="292323" y="1753903"/>
                </a:lnTo>
                <a:cubicBezTo>
                  <a:pt x="130877" y="1753903"/>
                  <a:pt x="0" y="1623026"/>
                  <a:pt x="0" y="1461580"/>
                </a:cubicBezTo>
                <a:lnTo>
                  <a:pt x="0" y="29232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84680" rIns="184680" tIns="184680" bIns="184680" anchor="ctr"/>
          <a:p>
            <a:pPr algn="ctr">
              <a:lnSpc>
                <a:spcPct val="90000"/>
              </a:lnSpc>
              <a:spcAft>
                <a:spcPts val="601"/>
              </a:spcAft>
            </a:pPr>
            <a:r>
              <a:rPr b="0" lang="pl-PL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Może podlegać zatem korekcie dokonanej przez podatnika → cel złożenia: 0,1,2,3,4. Pierwotny JPK_VAT za dany miesiąc oznaczamy cyfrą 0. Każda następna korekta za ten sam okres to kolejna cyfra od 1 (zasada obowiązuje od 01.01.2018. Do 31.12.2017 pierwotny plik JPK_VAT należy oznaczyć cyfrą 1 a kolejne korekty za ten sam okres cyfrą 2) 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0" dur="indefinite" restart="never" nodeType="tmRoot">
          <p:childTnLst>
            <p:seq>
              <p:cTn id="25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354600" y="1947960"/>
            <a:ext cx="8452800" cy="1391760"/>
          </a:xfrm>
          <a:custGeom>
            <a:avLst/>
            <a:gdLst/>
            <a:ahLst/>
            <a:rect l="l" t="t" r="r" b="b"/>
            <a:pathLst>
              <a:path w="7554457" h="1471089">
                <a:moveTo>
                  <a:pt x="0" y="245186"/>
                </a:moveTo>
                <a:cubicBezTo>
                  <a:pt x="0" y="109774"/>
                  <a:pt x="109774" y="0"/>
                  <a:pt x="245186" y="0"/>
                </a:cubicBezTo>
                <a:lnTo>
                  <a:pt x="7309271" y="0"/>
                </a:lnTo>
                <a:cubicBezTo>
                  <a:pt x="7444683" y="0"/>
                  <a:pt x="7554457" y="109774"/>
                  <a:pt x="7554457" y="245186"/>
                </a:cubicBezTo>
                <a:lnTo>
                  <a:pt x="7554457" y="1225903"/>
                </a:lnTo>
                <a:cubicBezTo>
                  <a:pt x="7554457" y="1361315"/>
                  <a:pt x="7444683" y="1471089"/>
                  <a:pt x="7309271" y="1471089"/>
                </a:cubicBezTo>
                <a:lnTo>
                  <a:pt x="245186" y="1471089"/>
                </a:lnTo>
                <a:cubicBezTo>
                  <a:pt x="109774" y="1471089"/>
                  <a:pt x="0" y="1361315"/>
                  <a:pt x="0" y="1225903"/>
                </a:cubicBezTo>
                <a:lnTo>
                  <a:pt x="0" y="245186"/>
                </a:lnTo>
                <a:close/>
              </a:path>
            </a:pathLst>
          </a:custGeom>
          <a:solidFill>
            <a:srgbClr val="c00000"/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55520" rIns="155520" tIns="155520" bIns="155520" anchor="ctr"/>
          <a:p>
            <a:pPr algn="ctr">
              <a:lnSpc>
                <a:spcPct val="90000"/>
              </a:lnSpc>
              <a:spcAft>
                <a:spcPts val="839"/>
              </a:spcAft>
            </a:pPr>
            <a:r>
              <a:rPr b="0" lang="pl-PL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Obowiązek prowadzenia ewidencji VAT posiadają wszyscy podatnicy określeni w ustawie o VAT jako podatnicy czynni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CustomShape 2"/>
          <p:cNvSpPr/>
          <p:nvPr/>
        </p:nvSpPr>
        <p:spPr>
          <a:xfrm>
            <a:off x="354600" y="3452400"/>
            <a:ext cx="8452800" cy="2952720"/>
          </a:xfrm>
          <a:custGeom>
            <a:avLst/>
            <a:gdLst/>
            <a:ahLst/>
            <a:rect l="l" t="t" r="r" b="b"/>
            <a:pathLst>
              <a:path w="7554457" h="2123550">
                <a:moveTo>
                  <a:pt x="0" y="353932"/>
                </a:moveTo>
                <a:cubicBezTo>
                  <a:pt x="0" y="158461"/>
                  <a:pt x="158461" y="0"/>
                  <a:pt x="353932" y="0"/>
                </a:cubicBezTo>
                <a:lnTo>
                  <a:pt x="7200525" y="0"/>
                </a:lnTo>
                <a:cubicBezTo>
                  <a:pt x="7395996" y="0"/>
                  <a:pt x="7554457" y="158461"/>
                  <a:pt x="7554457" y="353932"/>
                </a:cubicBezTo>
                <a:lnTo>
                  <a:pt x="7554457" y="1769618"/>
                </a:lnTo>
                <a:cubicBezTo>
                  <a:pt x="7554457" y="1965089"/>
                  <a:pt x="7395996" y="2123550"/>
                  <a:pt x="7200525" y="2123550"/>
                </a:cubicBezTo>
                <a:lnTo>
                  <a:pt x="353932" y="2123550"/>
                </a:lnTo>
                <a:cubicBezTo>
                  <a:pt x="158461" y="2123550"/>
                  <a:pt x="0" y="1965089"/>
                  <a:pt x="0" y="1769618"/>
                </a:cubicBezTo>
                <a:lnTo>
                  <a:pt x="0" y="35393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87560" rIns="187560" tIns="187560" bIns="187560" anchor="ctr"/>
          <a:p>
            <a:r>
              <a:rPr b="0" lang="pl-PL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Podatnikiem czynnym</a:t>
            </a:r>
            <a:r>
              <a:rPr b="0" lang="pl-PL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jest podmiot zobowiązany do zarejestrowania się jako podatnik wykonujący czynności podlegające opodatkowaniu podatkiem od towarów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839"/>
              </a:spcAft>
            </a:pPr>
            <a:r>
              <a:rPr b="0" lang="pl-PL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 usług oraz zobowiązany do składania deklaracji podatkowych i rozliczania podatku należnego, z jednoczesnym prawem odliczenia podatku naliczonego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2" dur="indefinite" restart="never" nodeType="tmRoot">
          <p:childTnLst>
            <p:seq>
              <p:cTn id="25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979920" y="1692000"/>
            <a:ext cx="7957440" cy="805320"/>
          </a:xfrm>
          <a:custGeom>
            <a:avLst/>
            <a:gdLst/>
            <a:ahLst/>
            <a:rect l="l" t="t" r="r" b="b"/>
            <a:pathLst>
              <a:path w="7958113" h="1274130">
                <a:moveTo>
                  <a:pt x="0" y="212359"/>
                </a:moveTo>
                <a:cubicBezTo>
                  <a:pt x="0" y="95076"/>
                  <a:pt x="95076" y="0"/>
                  <a:pt x="212359" y="0"/>
                </a:cubicBezTo>
                <a:lnTo>
                  <a:pt x="7745754" y="0"/>
                </a:lnTo>
                <a:cubicBezTo>
                  <a:pt x="7863037" y="0"/>
                  <a:pt x="7958113" y="95076"/>
                  <a:pt x="7958113" y="212359"/>
                </a:cubicBezTo>
                <a:lnTo>
                  <a:pt x="7958113" y="1061771"/>
                </a:lnTo>
                <a:cubicBezTo>
                  <a:pt x="7958113" y="1179054"/>
                  <a:pt x="7863037" y="1274130"/>
                  <a:pt x="7745754" y="1274130"/>
                </a:cubicBezTo>
                <a:lnTo>
                  <a:pt x="212359" y="1274130"/>
                </a:lnTo>
                <a:cubicBezTo>
                  <a:pt x="95076" y="1274130"/>
                  <a:pt x="0" y="1179054"/>
                  <a:pt x="0" y="1061771"/>
                </a:cubicBezTo>
                <a:lnTo>
                  <a:pt x="0" y="212359"/>
                </a:lnTo>
                <a:close/>
              </a:path>
            </a:pathLst>
          </a:custGeom>
          <a:solidFill>
            <a:srgbClr val="c00000"/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87920" rIns="187920" tIns="187920" bIns="187920" anchor="ctr"/>
          <a:p>
            <a:pPr algn="ctr">
              <a:lnSpc>
                <a:spcPct val="90000"/>
              </a:lnSpc>
              <a:spcAft>
                <a:spcPts val="839"/>
              </a:spcAft>
            </a:pPr>
            <a:r>
              <a:rPr b="1" lang="pl-PL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Kto nie ma obowiązku przesyłania JPK_VAT?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CustomShape 2"/>
          <p:cNvSpPr/>
          <p:nvPr/>
        </p:nvSpPr>
        <p:spPr>
          <a:xfrm>
            <a:off x="317160" y="2783520"/>
            <a:ext cx="8620920" cy="3485880"/>
          </a:xfrm>
          <a:custGeom>
            <a:avLst/>
            <a:gdLst/>
            <a:ahLst/>
            <a:rect l="l" t="t" r="r" b="b"/>
            <a:pathLst>
              <a:path w="7958113" h="1639440">
                <a:moveTo>
                  <a:pt x="0" y="0"/>
                </a:moveTo>
                <a:lnTo>
                  <a:pt x="7958113" y="0"/>
                </a:lnTo>
                <a:lnTo>
                  <a:pt x="7958113" y="1639440"/>
                </a:lnTo>
                <a:lnTo>
                  <a:pt x="0" y="163944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252720" rIns="99720" tIns="17640" bIns="17640"/>
          <a:p>
            <a:pPr lvl="1" marL="343080" indent="-342360">
              <a:lnSpc>
                <a:spcPct val="90000"/>
              </a:lnSpc>
              <a:spcAft>
                <a:spcPts val="241"/>
              </a:spcAft>
              <a:buClr>
                <a:srgbClr val="000000"/>
              </a:buClr>
              <a:buFont typeface="StarSymbol"/>
              <a:buAutoNum type="arabicPeriod"/>
            </a:pPr>
            <a:r>
              <a:rPr b="1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Podatnicy wykonujący wyłącznie czynności zwolnione od podatku od towarów i usług: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  <a:spcAft>
                <a:spcPts val="241"/>
              </a:spcAft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743040" indent="-285120">
              <a:lnSpc>
                <a:spcPct val="90000"/>
              </a:lnSpc>
              <a:spcAft>
                <a:spcPts val="241"/>
              </a:spcAft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Podatnicy prowadzący sprzedaż wyłącznie towarów i świadczenie usług zwolnionych od podatku VAT – zwolnienie przedmiotowe art. 43 ust. 1 ustawy o VAT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  <a:spcAft>
                <a:spcPts val="241"/>
              </a:spcAft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743040" indent="-285120">
              <a:lnSpc>
                <a:spcPct val="90000"/>
              </a:lnSpc>
              <a:spcAft>
                <a:spcPts val="241"/>
              </a:spcAft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Np. organizacje międzynarodowe realizujące zadania publiczne –  zwolnienie na podstawie art. 82 ust. 3 ustawy o VAT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  <a:spcAft>
                <a:spcPts val="241"/>
              </a:spcAft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743040" indent="-285120">
              <a:lnSpc>
                <a:spcPct val="90000"/>
              </a:lnSpc>
              <a:spcAft>
                <a:spcPts val="241"/>
              </a:spcAft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Np. podatnicy, u których wartość sprzedaży nie przekroczyła łącznie w poprzednim roku podatkowym kwoty 200 000 zł – zwolnienie podmiotowe, art. 113 ust. 1 lub 9 ustawy o VAT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4" dur="indefinite" restart="never" nodeType="tmRoot">
          <p:childTnLst>
            <p:seq>
              <p:cTn id="25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979920" y="1692000"/>
            <a:ext cx="7827480" cy="805320"/>
          </a:xfrm>
          <a:custGeom>
            <a:avLst/>
            <a:gdLst/>
            <a:ahLst/>
            <a:rect l="l" t="t" r="r" b="b"/>
            <a:pathLst>
              <a:path w="7958113" h="1274130">
                <a:moveTo>
                  <a:pt x="0" y="212359"/>
                </a:moveTo>
                <a:cubicBezTo>
                  <a:pt x="0" y="95076"/>
                  <a:pt x="95076" y="0"/>
                  <a:pt x="212359" y="0"/>
                </a:cubicBezTo>
                <a:lnTo>
                  <a:pt x="7745754" y="0"/>
                </a:lnTo>
                <a:cubicBezTo>
                  <a:pt x="7863037" y="0"/>
                  <a:pt x="7958113" y="95076"/>
                  <a:pt x="7958113" y="212359"/>
                </a:cubicBezTo>
                <a:lnTo>
                  <a:pt x="7958113" y="1061771"/>
                </a:lnTo>
                <a:cubicBezTo>
                  <a:pt x="7958113" y="1179054"/>
                  <a:pt x="7863037" y="1274130"/>
                  <a:pt x="7745754" y="1274130"/>
                </a:cubicBezTo>
                <a:lnTo>
                  <a:pt x="212359" y="1274130"/>
                </a:lnTo>
                <a:cubicBezTo>
                  <a:pt x="95076" y="1274130"/>
                  <a:pt x="0" y="1179054"/>
                  <a:pt x="0" y="1061771"/>
                </a:cubicBezTo>
                <a:lnTo>
                  <a:pt x="0" y="212359"/>
                </a:lnTo>
                <a:close/>
              </a:path>
            </a:pathLst>
          </a:custGeom>
          <a:solidFill>
            <a:srgbClr val="c00000"/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87920" rIns="187920" tIns="187920" bIns="187920" anchor="ctr"/>
          <a:p>
            <a:pPr algn="ctr">
              <a:lnSpc>
                <a:spcPct val="90000"/>
              </a:lnSpc>
              <a:spcAft>
                <a:spcPts val="839"/>
              </a:spcAft>
            </a:pPr>
            <a:r>
              <a:rPr b="1" lang="pl-PL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Kto nie ma obowiązku przesyłania JPK_VAT?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CustomShape 2"/>
          <p:cNvSpPr/>
          <p:nvPr/>
        </p:nvSpPr>
        <p:spPr>
          <a:xfrm>
            <a:off x="979920" y="2724480"/>
            <a:ext cx="7827480" cy="2952720"/>
          </a:xfrm>
          <a:custGeom>
            <a:avLst/>
            <a:gdLst/>
            <a:ahLst/>
            <a:rect l="l" t="t" r="r" b="b"/>
            <a:pathLst>
              <a:path w="7554457" h="2123550">
                <a:moveTo>
                  <a:pt x="0" y="353932"/>
                </a:moveTo>
                <a:cubicBezTo>
                  <a:pt x="0" y="158461"/>
                  <a:pt x="158461" y="0"/>
                  <a:pt x="353932" y="0"/>
                </a:cubicBezTo>
                <a:lnTo>
                  <a:pt x="7200525" y="0"/>
                </a:lnTo>
                <a:cubicBezTo>
                  <a:pt x="7395996" y="0"/>
                  <a:pt x="7554457" y="158461"/>
                  <a:pt x="7554457" y="353932"/>
                </a:cubicBezTo>
                <a:lnTo>
                  <a:pt x="7554457" y="1769618"/>
                </a:lnTo>
                <a:cubicBezTo>
                  <a:pt x="7554457" y="1965089"/>
                  <a:pt x="7395996" y="2123550"/>
                  <a:pt x="7200525" y="2123550"/>
                </a:cubicBezTo>
                <a:lnTo>
                  <a:pt x="353932" y="2123550"/>
                </a:lnTo>
                <a:cubicBezTo>
                  <a:pt x="158461" y="2123550"/>
                  <a:pt x="0" y="1965089"/>
                  <a:pt x="0" y="1769618"/>
                </a:cubicBezTo>
                <a:lnTo>
                  <a:pt x="0" y="35393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87560" rIns="187560" tIns="187560" bIns="187560" anchor="ctr"/>
          <a:p>
            <a:pPr algn="ctr">
              <a:lnSpc>
                <a:spcPct val="90000"/>
              </a:lnSpc>
              <a:spcAft>
                <a:spcPts val="839"/>
              </a:spcAft>
            </a:pPr>
            <a:r>
              <a:rPr b="1" lang="pl-PL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Podatnicy prowadzący ewidencję VAT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839"/>
              </a:spcAft>
            </a:pPr>
            <a:r>
              <a:rPr b="1" lang="pl-PL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 formie papierowej.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839"/>
              </a:spcAft>
            </a:pPr>
            <a:r>
              <a:rPr b="1" lang="pl-PL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Zwolnienie obowiązuje do 31.12.2017 r.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839"/>
              </a:spcAft>
            </a:pPr>
            <a:r>
              <a:rPr b="1" lang="pl-PL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Od 01.01.2018 r. ewidencję VAT będzie można prowadzić wyłącznie w formie elektronicznej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6" dur="indefinite" restart="never" nodeType="tmRoot">
          <p:childTnLst>
            <p:seq>
              <p:cTn id="25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4135680" y="4705920"/>
            <a:ext cx="88920" cy="88920"/>
          </a:xfrm>
          <a:prstGeom prst="ellipse">
            <a:avLst/>
          </a:prstGeom>
          <a:solidFill>
            <a:srgbClr val="a6a6a6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5" name="CustomShape 2"/>
          <p:cNvSpPr/>
          <p:nvPr/>
        </p:nvSpPr>
        <p:spPr>
          <a:xfrm>
            <a:off x="4293360" y="4705920"/>
            <a:ext cx="88920" cy="88920"/>
          </a:xfrm>
          <a:prstGeom prst="ellipse">
            <a:avLst/>
          </a:prstGeom>
          <a:solidFill>
            <a:srgbClr val="7e7e7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6" name="CustomShape 3"/>
          <p:cNvSpPr/>
          <p:nvPr/>
        </p:nvSpPr>
        <p:spPr>
          <a:xfrm>
            <a:off x="4451040" y="4705920"/>
            <a:ext cx="88920" cy="88920"/>
          </a:xfrm>
          <a:prstGeom prst="ellipse">
            <a:avLst/>
          </a:prstGeom>
          <a:solidFill>
            <a:srgbClr val="59595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7" name="CustomShape 4"/>
          <p:cNvSpPr/>
          <p:nvPr/>
        </p:nvSpPr>
        <p:spPr>
          <a:xfrm>
            <a:off x="4608720" y="4705920"/>
            <a:ext cx="88920" cy="88920"/>
          </a:xfrm>
          <a:prstGeom prst="ellipse">
            <a:avLst/>
          </a:prstGeom>
          <a:solidFill>
            <a:srgbClr val="40404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8" name="CustomShape 5"/>
          <p:cNvSpPr/>
          <p:nvPr/>
        </p:nvSpPr>
        <p:spPr>
          <a:xfrm>
            <a:off x="4766040" y="4705920"/>
            <a:ext cx="88920" cy="88920"/>
          </a:xfrm>
          <a:prstGeom prst="ellipse">
            <a:avLst/>
          </a:prstGeom>
          <a:solidFill>
            <a:srgbClr val="262626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9" name="CustomShape 6"/>
          <p:cNvSpPr/>
          <p:nvPr/>
        </p:nvSpPr>
        <p:spPr>
          <a:xfrm>
            <a:off x="793440" y="3769560"/>
            <a:ext cx="8034120" cy="1968120"/>
          </a:xfrm>
          <a:prstGeom prst="rect">
            <a:avLst/>
          </a:prstGeom>
          <a:ln>
            <a:solidFill>
              <a:schemeClr val="accent1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0" rIns="0" tIns="0" bIns="0" anchor="ctr"/>
          <a:p>
            <a:pPr algn="ctr">
              <a:lnSpc>
                <a:spcPct val="150000"/>
              </a:lnSpc>
              <a:spcBef>
                <a:spcPts val="751"/>
              </a:spcBef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751"/>
              </a:spcBef>
            </a:pPr>
            <a:r>
              <a:rPr b="1" lang="pl-PL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oboto light"/>
                <a:ea typeface="DejaVu Sans"/>
              </a:rPr>
              <a:t>Od 1 stycznia 2018 r. wszyscy przedsiębiorcy będą prowadzić ewidencję VAT w formie elektronicznej,      art. 109 ust. 8a ustawy o VAT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751"/>
              </a:spcBef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7"/>
          <p:cNvSpPr/>
          <p:nvPr/>
        </p:nvSpPr>
        <p:spPr>
          <a:xfrm>
            <a:off x="735480" y="6089400"/>
            <a:ext cx="7672320" cy="54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81"/>
              </a:spcBef>
            </a:pPr>
            <a:r>
              <a:rPr b="0" lang="pl-PL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Podstawa prawna: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81"/>
              </a:spcBef>
            </a:pPr>
            <a:r>
              <a:rPr b="0" lang="pl-PL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art. 29 ustawy z dnia 10 września 2015 r. o zmianie ustawy Ordynacja podatkowa oraz niektórych innych ustaw (Dz. U. 2015 poz. 1649)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81"/>
              </a:spcBef>
            </a:pPr>
            <a:r>
              <a:rPr b="0" lang="pl-PL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art. 6 ustawy z dnia 13 maja 2016 r. o zmianie ustawy Ordynacja podatkowa oraz niektórych innych ustaw (Dz. U. 2016 poz. 846)C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CustomShape 8"/>
          <p:cNvSpPr/>
          <p:nvPr/>
        </p:nvSpPr>
        <p:spPr>
          <a:xfrm>
            <a:off x="3315600" y="1042200"/>
            <a:ext cx="2449440" cy="2416320"/>
          </a:xfrm>
          <a:prstGeom prst="ellipse">
            <a:avLst/>
          </a:prstGeom>
          <a:solidFill>
            <a:srgbClr val="c000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3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Ważne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8" dur="indefinite" restart="never" nodeType="tmRoot">
          <p:childTnLst>
            <p:seq>
              <p:cTn id="259" dur="indefinite" nodeType="mainSeq">
                <p:childTnLst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4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69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74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341280" y="1847520"/>
            <a:ext cx="8602200" cy="4114080"/>
          </a:xfrm>
          <a:custGeom>
            <a:avLst/>
            <a:gdLst/>
            <a:ahLst/>
            <a:rect l="l" t="t" r="r" b="b"/>
            <a:pathLst>
              <a:path w="7554457" h="1471089">
                <a:moveTo>
                  <a:pt x="0" y="245186"/>
                </a:moveTo>
                <a:cubicBezTo>
                  <a:pt x="0" y="109774"/>
                  <a:pt x="109774" y="0"/>
                  <a:pt x="245186" y="0"/>
                </a:cubicBezTo>
                <a:lnTo>
                  <a:pt x="7309271" y="0"/>
                </a:lnTo>
                <a:cubicBezTo>
                  <a:pt x="7444683" y="0"/>
                  <a:pt x="7554457" y="109774"/>
                  <a:pt x="7554457" y="245186"/>
                </a:cubicBezTo>
                <a:lnTo>
                  <a:pt x="7554457" y="1225903"/>
                </a:lnTo>
                <a:cubicBezTo>
                  <a:pt x="7554457" y="1361315"/>
                  <a:pt x="7444683" y="1471089"/>
                  <a:pt x="7309271" y="1471089"/>
                </a:cubicBezTo>
                <a:lnTo>
                  <a:pt x="245186" y="1471089"/>
                </a:lnTo>
                <a:cubicBezTo>
                  <a:pt x="109774" y="1471089"/>
                  <a:pt x="0" y="1361315"/>
                  <a:pt x="0" y="1225903"/>
                </a:cubicBezTo>
                <a:lnTo>
                  <a:pt x="0" y="245186"/>
                </a:lnTo>
                <a:close/>
              </a:path>
            </a:pathLst>
          </a:custGeom>
          <a:solidFill>
            <a:srgbClr val="c00000"/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55520" rIns="155520" tIns="155520" bIns="155520" anchor="ctr"/>
          <a:p>
            <a:r>
              <a:rPr b="1" lang="pl-PL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Plik JPK_VAT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1120"/>
              </a:spcAft>
            </a:pPr>
            <a:r>
              <a:rPr b="1" lang="pl-PL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możesz wygenerować i wysłać: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700"/>
              </a:spcAft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90000"/>
              </a:lnSpc>
              <a:spcAft>
                <a:spcPts val="839"/>
              </a:spcAft>
              <a:buClr>
                <a:srgbClr val="ffffff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samodzielnie i bezpłatnie przy użyciu pliku .csv i aplikacji Klient 2.0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90000"/>
              </a:lnSpc>
              <a:spcAft>
                <a:spcPts val="839"/>
              </a:spcAft>
              <a:buClr>
                <a:srgbClr val="ffffff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samodzielnie przez swój program księgowy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90000"/>
              </a:lnSpc>
              <a:spcAft>
                <a:spcPts val="839"/>
              </a:spcAft>
              <a:buClr>
                <a:srgbClr val="ffffff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może to zrobić Twój księgowy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90000"/>
              </a:lnSpc>
              <a:spcAft>
                <a:spcPts val="839"/>
              </a:spcAft>
              <a:buClr>
                <a:srgbClr val="ffffff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lub biuro rachunkowe przez swój program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5" dur="indefinite" restart="never" nodeType="tmRoot">
          <p:childTnLst>
            <p:seq>
              <p:cTn id="2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f9Oh5c58tQk" descr=""/>
          <p:cNvPicPr/>
          <p:nvPr/>
        </p:nvPicPr>
        <p:blipFill>
          <a:blip r:embed="rId1"/>
          <a:stretch/>
        </p:blipFill>
        <p:spPr>
          <a:xfrm>
            <a:off x="186480" y="1516320"/>
            <a:ext cx="8872560" cy="4990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2642760" y="3945960"/>
            <a:ext cx="5454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e21232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4" name="CustomShape 2"/>
          <p:cNvSpPr/>
          <p:nvPr/>
        </p:nvSpPr>
        <p:spPr>
          <a:xfrm>
            <a:off x="3310920" y="4092120"/>
            <a:ext cx="2788920" cy="6861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/>
            <a:lightRig dir="t" rig="threePt"/>
          </a:scene3d>
          <a:sp3d prstMaterial="plastic">
            <a:bevelT prst="relaxedInset" w="127000" h="25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45" name="CustomShape 3"/>
          <p:cNvSpPr/>
          <p:nvPr/>
        </p:nvSpPr>
        <p:spPr>
          <a:xfrm>
            <a:off x="3279600" y="3932280"/>
            <a:ext cx="2679120" cy="58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2600" rIns="12600" tIns="12600" bIns="12600" anchor="b"/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b="0" lang="pl-PL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Księgowy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CustomShape 4"/>
          <p:cNvSpPr/>
          <p:nvPr/>
        </p:nvSpPr>
        <p:spPr>
          <a:xfrm>
            <a:off x="285120" y="3378960"/>
            <a:ext cx="2186640" cy="12643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/>
            <a:lightRig dir="t" rig="threePt"/>
          </a:scene3d>
          <a:sp3d prstMaterial="plastic">
            <a:bevelT prst="relaxedInset" w="127000" h="25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47" name="CustomShape 5"/>
          <p:cNvSpPr/>
          <p:nvPr/>
        </p:nvSpPr>
        <p:spPr>
          <a:xfrm>
            <a:off x="285120" y="3378960"/>
            <a:ext cx="2186640" cy="12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2600" rIns="12600" tIns="12600" bIns="12600" anchor="ctr"/>
          <a:p>
            <a:pPr algn="ctr">
              <a:lnSpc>
                <a:spcPct val="90000"/>
              </a:lnSpc>
              <a:spcAft>
                <a:spcPts val="1539"/>
              </a:spcAft>
            </a:pPr>
            <a:r>
              <a:rPr b="1" lang="pl-PL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TY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CustomShape 6"/>
          <p:cNvSpPr/>
          <p:nvPr/>
        </p:nvSpPr>
        <p:spPr>
          <a:xfrm>
            <a:off x="3310920" y="4996080"/>
            <a:ext cx="2788920" cy="7232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/>
            <a:lightRig dir="t" rig="threePt"/>
          </a:scene3d>
          <a:sp3d prstMaterial="plastic">
            <a:bevelT prst="relaxedInset" w="127000" h="25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49" name="CustomShape 7"/>
          <p:cNvSpPr/>
          <p:nvPr/>
        </p:nvSpPr>
        <p:spPr>
          <a:xfrm>
            <a:off x="3310920" y="4996080"/>
            <a:ext cx="2788920" cy="72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2600" rIns="12600" tIns="12600" bIns="12600" anchor="ctr"/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b="0" lang="pl-PL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Biuro rachunkowe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CustomShape 8"/>
          <p:cNvSpPr/>
          <p:nvPr/>
        </p:nvSpPr>
        <p:spPr>
          <a:xfrm>
            <a:off x="6230520" y="3411360"/>
            <a:ext cx="5454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e21232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1" name="CustomShape 9"/>
          <p:cNvSpPr/>
          <p:nvPr/>
        </p:nvSpPr>
        <p:spPr>
          <a:xfrm>
            <a:off x="6204960" y="5302800"/>
            <a:ext cx="5454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e21232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2" name="CustomShape 10"/>
          <p:cNvSpPr/>
          <p:nvPr/>
        </p:nvSpPr>
        <p:spPr>
          <a:xfrm>
            <a:off x="7024320" y="2557800"/>
            <a:ext cx="1863000" cy="26697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/>
            <a:lightRig dir="t" rig="threePt"/>
          </a:scene3d>
          <a:sp3d prstMaterial="plastic">
            <a:bevelT prst="relaxedInset" w="127000" h="25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53" name="CustomShape 11"/>
          <p:cNvSpPr/>
          <p:nvPr/>
        </p:nvSpPr>
        <p:spPr>
          <a:xfrm>
            <a:off x="7024320" y="2557800"/>
            <a:ext cx="1863000" cy="266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2600" rIns="12600" tIns="12600" bIns="12600" anchor="ctr"/>
          <a:p>
            <a:pPr algn="ctr">
              <a:lnSpc>
                <a:spcPct val="90000"/>
              </a:lnSpc>
              <a:spcAft>
                <a:spcPts val="839"/>
              </a:spcAft>
            </a:pPr>
            <a:r>
              <a:rPr b="1" lang="pl-PL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Szef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839"/>
              </a:spcAft>
            </a:pPr>
            <a:r>
              <a:rPr b="1" lang="pl-PL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KAS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4" name="CustomShape 12"/>
          <p:cNvSpPr/>
          <p:nvPr/>
        </p:nvSpPr>
        <p:spPr>
          <a:xfrm>
            <a:off x="3310920" y="2933280"/>
            <a:ext cx="2788920" cy="9208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/>
            <a:lightRig dir="t" rig="threePt">
              <a:rot lat="0" lon="0" rev="7500000"/>
            </a:lightRig>
          </a:scene3d>
          <a:sp3d prstMaterial="plastic">
            <a:bevelT prst="relaxedInset" w="127000" h="25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55" name="CustomShape 13"/>
          <p:cNvSpPr/>
          <p:nvPr/>
        </p:nvSpPr>
        <p:spPr>
          <a:xfrm>
            <a:off x="3301200" y="3088080"/>
            <a:ext cx="2679120" cy="58068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dir="t" rig="threePt">
              <a:rot lat="0" lon="0" rev="75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lIns="12600" rIns="12600" tIns="12600" bIns="12600" anchor="b"/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b="0" lang="pl-PL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Własny program księgowy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CustomShape 14"/>
          <p:cNvSpPr/>
          <p:nvPr/>
        </p:nvSpPr>
        <p:spPr>
          <a:xfrm>
            <a:off x="3314880" y="2044800"/>
            <a:ext cx="2788920" cy="6861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/>
            <a:lightRig dir="t" rig="threePt">
              <a:rot lat="0" lon="0" rev="7500000"/>
            </a:lightRig>
          </a:scene3d>
          <a:sp3d prstMaterial="plastic">
            <a:bevelT prst="relaxedInset" w="127000" h="25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57" name="CustomShape 15"/>
          <p:cNvSpPr/>
          <p:nvPr/>
        </p:nvSpPr>
        <p:spPr>
          <a:xfrm>
            <a:off x="3305160" y="1976400"/>
            <a:ext cx="2679120" cy="58068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dir="t" rig="threePt">
              <a:rot lat="0" lon="0" rev="75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lIns="12600" rIns="12600" tIns="12600" bIns="12600" anchor="b"/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b="0" lang="pl-PL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Aplikacja MF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CustomShape 16"/>
          <p:cNvSpPr/>
          <p:nvPr/>
        </p:nvSpPr>
        <p:spPr>
          <a:xfrm>
            <a:off x="6195600" y="4411080"/>
            <a:ext cx="5454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e21232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9" name="CustomShape 17"/>
          <p:cNvSpPr/>
          <p:nvPr/>
        </p:nvSpPr>
        <p:spPr>
          <a:xfrm>
            <a:off x="6230520" y="2413080"/>
            <a:ext cx="5454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e21232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277" dur="indefinite" restart="never" nodeType="tmRoot">
          <p:childTnLst>
            <p:seq>
              <p:cTn id="2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7029720" y="4069080"/>
            <a:ext cx="1012680" cy="3625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CustomShape 2"/>
          <p:cNvSpPr/>
          <p:nvPr/>
        </p:nvSpPr>
        <p:spPr>
          <a:xfrm>
            <a:off x="7029720" y="3704400"/>
            <a:ext cx="1012680" cy="7275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 Bold"/>
                <a:ea typeface="DejaVu Sans"/>
              </a:rPr>
              <a:t>5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CustomShape 3"/>
          <p:cNvSpPr/>
          <p:nvPr/>
        </p:nvSpPr>
        <p:spPr>
          <a:xfrm>
            <a:off x="555840" y="3704400"/>
            <a:ext cx="459000" cy="727560"/>
          </a:xfrm>
          <a:custGeom>
            <a:avLst/>
            <a:gdLst/>
            <a:ahLst/>
            <a:rect l="l" t="t" r="r" b="b"/>
            <a:pathLst>
              <a:path w="139" h="218">
                <a:moveTo>
                  <a:pt x="139" y="218"/>
                </a:moveTo>
                <a:cubicBezTo>
                  <a:pt x="139" y="0"/>
                  <a:pt x="139" y="0"/>
                  <a:pt x="139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49" y="0"/>
                  <a:pt x="0" y="4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69"/>
                  <a:pt x="49" y="218"/>
                  <a:pt x="109" y="218"/>
                </a:cubicBezTo>
                <a:lnTo>
                  <a:pt x="139" y="218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3" name="CustomShape 4"/>
          <p:cNvSpPr/>
          <p:nvPr/>
        </p:nvSpPr>
        <p:spPr>
          <a:xfrm>
            <a:off x="979200" y="3704400"/>
            <a:ext cx="165600" cy="727560"/>
          </a:xfrm>
          <a:prstGeom prst="rect">
            <a:avLst/>
          </a:prstGeom>
          <a:solidFill>
            <a:srgbClr val="73707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4" name="CustomShape 5"/>
          <p:cNvSpPr/>
          <p:nvPr/>
        </p:nvSpPr>
        <p:spPr>
          <a:xfrm>
            <a:off x="555840" y="4069080"/>
            <a:ext cx="585000" cy="362520"/>
          </a:xfrm>
          <a:custGeom>
            <a:avLst/>
            <a:gdLst/>
            <a:ahLst/>
            <a:rect l="l" t="t" r="r" b="b"/>
            <a:pathLst>
              <a:path w="177" h="109">
                <a:moveTo>
                  <a:pt x="0" y="0"/>
                </a:moveTo>
                <a:cubicBezTo>
                  <a:pt x="177" y="0"/>
                  <a:pt x="177" y="0"/>
                  <a:pt x="177" y="0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39" y="109"/>
                  <a:pt x="139" y="109"/>
                  <a:pt x="139" y="109"/>
                </a:cubicBezTo>
                <a:cubicBezTo>
                  <a:pt x="128" y="109"/>
                  <a:pt x="128" y="109"/>
                  <a:pt x="128" y="109"/>
                </a:cubicBezTo>
                <a:cubicBezTo>
                  <a:pt x="109" y="109"/>
                  <a:pt x="109" y="109"/>
                  <a:pt x="109" y="109"/>
                </a:cubicBezTo>
                <a:cubicBezTo>
                  <a:pt x="49" y="109"/>
                  <a:pt x="0" y="60"/>
                  <a:pt x="0" y="0"/>
                </a:cubicBezTo>
                <a:close/>
              </a:path>
            </a:pathLst>
          </a:custGeom>
          <a:solidFill>
            <a:srgbClr val="333333">
              <a:alpha val="1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5" name="CustomShape 6"/>
          <p:cNvSpPr/>
          <p:nvPr/>
        </p:nvSpPr>
        <p:spPr>
          <a:xfrm>
            <a:off x="1141200" y="3704040"/>
            <a:ext cx="1422720" cy="727560"/>
          </a:xfrm>
          <a:prstGeom prst="rect">
            <a:avLst/>
          </a:prstGeom>
          <a:solidFill>
            <a:srgbClr val="7e7e7e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 Bold"/>
                <a:ea typeface="DejaVu Sans"/>
              </a:rPr>
              <a:t>1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CustomShape 7"/>
          <p:cNvSpPr/>
          <p:nvPr/>
        </p:nvSpPr>
        <p:spPr>
          <a:xfrm>
            <a:off x="1141200" y="4068720"/>
            <a:ext cx="1422720" cy="362520"/>
          </a:xfrm>
          <a:prstGeom prst="rect">
            <a:avLst/>
          </a:prstGeom>
          <a:solidFill>
            <a:srgbClr val="333333">
              <a:alpha val="1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7" name="CustomShape 8"/>
          <p:cNvSpPr/>
          <p:nvPr/>
        </p:nvSpPr>
        <p:spPr>
          <a:xfrm>
            <a:off x="4228920" y="3705120"/>
            <a:ext cx="1581120" cy="7275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 Bold"/>
                <a:ea typeface="DejaVu Sans"/>
              </a:rPr>
              <a:t>3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8" name="CustomShape 9"/>
          <p:cNvSpPr/>
          <p:nvPr/>
        </p:nvSpPr>
        <p:spPr>
          <a:xfrm>
            <a:off x="4228920" y="4070160"/>
            <a:ext cx="1575000" cy="362520"/>
          </a:xfrm>
          <a:prstGeom prst="rect">
            <a:avLst/>
          </a:prstGeom>
          <a:solidFill>
            <a:srgbClr val="333333">
              <a:alpha val="1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9" name="CustomShape 10"/>
          <p:cNvSpPr/>
          <p:nvPr/>
        </p:nvSpPr>
        <p:spPr>
          <a:xfrm>
            <a:off x="5784840" y="3704400"/>
            <a:ext cx="1244160" cy="72756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 Bold"/>
                <a:ea typeface="DejaVu Sans"/>
              </a:rPr>
              <a:t>4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CustomShape 11"/>
          <p:cNvSpPr/>
          <p:nvPr/>
        </p:nvSpPr>
        <p:spPr>
          <a:xfrm>
            <a:off x="5784840" y="4069080"/>
            <a:ext cx="1244160" cy="362520"/>
          </a:xfrm>
          <a:prstGeom prst="rect">
            <a:avLst/>
          </a:prstGeom>
          <a:solidFill>
            <a:srgbClr val="333333">
              <a:alpha val="1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1" name="CustomShape 12"/>
          <p:cNvSpPr/>
          <p:nvPr/>
        </p:nvSpPr>
        <p:spPr>
          <a:xfrm>
            <a:off x="8043120" y="3704400"/>
            <a:ext cx="660960" cy="727560"/>
          </a:xfrm>
          <a:custGeom>
            <a:avLst/>
            <a:gdLst/>
            <a:ahLst/>
            <a:rect l="l" t="t" r="r" b="b"/>
            <a:pathLst>
              <a:path w="261" h="521">
                <a:moveTo>
                  <a:pt x="261" y="261"/>
                </a:moveTo>
                <a:lnTo>
                  <a:pt x="0" y="0"/>
                </a:lnTo>
                <a:lnTo>
                  <a:pt x="0" y="521"/>
                </a:lnTo>
                <a:lnTo>
                  <a:pt x="261" y="261"/>
                </a:lnTo>
                <a:close/>
              </a:path>
            </a:pathLst>
          </a:custGeom>
          <a:solidFill>
            <a:srgbClr val="ecae7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2" name="CustomShape 13"/>
          <p:cNvSpPr/>
          <p:nvPr/>
        </p:nvSpPr>
        <p:spPr>
          <a:xfrm>
            <a:off x="8504640" y="3961440"/>
            <a:ext cx="199440" cy="213120"/>
          </a:xfrm>
          <a:custGeom>
            <a:avLst/>
            <a:gdLst/>
            <a:ahLst/>
            <a:rect l="l" t="t" r="r" b="b"/>
            <a:pathLst>
              <a:path w="79" h="153">
                <a:moveTo>
                  <a:pt x="79" y="77"/>
                </a:moveTo>
                <a:lnTo>
                  <a:pt x="0" y="153"/>
                </a:lnTo>
                <a:lnTo>
                  <a:pt x="0" y="0"/>
                </a:lnTo>
                <a:lnTo>
                  <a:pt x="0" y="0"/>
                </a:lnTo>
                <a:lnTo>
                  <a:pt x="79" y="77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3" name="CustomShape 14"/>
          <p:cNvSpPr/>
          <p:nvPr/>
        </p:nvSpPr>
        <p:spPr>
          <a:xfrm>
            <a:off x="8043120" y="4069080"/>
            <a:ext cx="660960" cy="362520"/>
          </a:xfrm>
          <a:custGeom>
            <a:avLst/>
            <a:gdLst/>
            <a:ahLst/>
            <a:rect l="l" t="t" r="r" b="b"/>
            <a:pathLst>
              <a:path w="261" h="260">
                <a:moveTo>
                  <a:pt x="261" y="0"/>
                </a:moveTo>
                <a:lnTo>
                  <a:pt x="0" y="260"/>
                </a:lnTo>
                <a:lnTo>
                  <a:pt x="0" y="0"/>
                </a:lnTo>
                <a:lnTo>
                  <a:pt x="261" y="0"/>
                </a:lnTo>
                <a:close/>
              </a:path>
            </a:pathLst>
          </a:custGeom>
          <a:solidFill>
            <a:srgbClr val="333333">
              <a:alpha val="1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4" name="Line 15"/>
          <p:cNvSpPr/>
          <p:nvPr/>
        </p:nvSpPr>
        <p:spPr>
          <a:xfrm flipV="1">
            <a:off x="3421080" y="4655160"/>
            <a:ext cx="360" cy="360360"/>
          </a:xfrm>
          <a:prstGeom prst="line">
            <a:avLst/>
          </a:prstGeom>
          <a:ln w="6480">
            <a:solidFill>
              <a:srgbClr val="404040"/>
            </a:solidFill>
            <a:miter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75" name="CustomShape 16"/>
          <p:cNvSpPr/>
          <p:nvPr/>
        </p:nvSpPr>
        <p:spPr>
          <a:xfrm>
            <a:off x="3145320" y="4920120"/>
            <a:ext cx="551160" cy="551160"/>
          </a:xfrm>
          <a:prstGeom prst="ellipse">
            <a:avLst/>
          </a:prstGeom>
          <a:solidFill>
            <a:srgbClr val="40404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ontAwesome"/>
                <a:ea typeface="DejaVu Sans"/>
              </a:rPr>
              <a:t>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CustomShape 17"/>
          <p:cNvSpPr/>
          <p:nvPr/>
        </p:nvSpPr>
        <p:spPr>
          <a:xfrm>
            <a:off x="2647800" y="5617440"/>
            <a:ext cx="1543680" cy="22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b="1" lang="pl-PL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Line 18"/>
          <p:cNvSpPr/>
          <p:nvPr/>
        </p:nvSpPr>
        <p:spPr>
          <a:xfrm flipV="1">
            <a:off x="1860840" y="4655160"/>
            <a:ext cx="360" cy="453240"/>
          </a:xfrm>
          <a:prstGeom prst="line">
            <a:avLst/>
          </a:prstGeom>
          <a:ln w="6480">
            <a:solidFill>
              <a:srgbClr val="7e7e7e"/>
            </a:solidFill>
            <a:miter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78" name="CustomShape 19"/>
          <p:cNvSpPr/>
          <p:nvPr/>
        </p:nvSpPr>
        <p:spPr>
          <a:xfrm>
            <a:off x="1584000" y="4878000"/>
            <a:ext cx="551160" cy="551160"/>
          </a:xfrm>
          <a:prstGeom prst="ellipse">
            <a:avLst/>
          </a:prstGeom>
          <a:solidFill>
            <a:srgbClr val="7e7e7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ontAwesome"/>
                <a:ea typeface="DejaVu Sans"/>
              </a:rPr>
              <a:t>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CustomShape 20"/>
          <p:cNvSpPr/>
          <p:nvPr/>
        </p:nvSpPr>
        <p:spPr>
          <a:xfrm>
            <a:off x="1077480" y="5621400"/>
            <a:ext cx="1543680" cy="54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r>
              <a:rPr b="1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TABELA w formacie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b="1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CSV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0" name="Line 21"/>
          <p:cNvSpPr/>
          <p:nvPr/>
        </p:nvSpPr>
        <p:spPr>
          <a:xfrm flipV="1">
            <a:off x="6323400" y="4655160"/>
            <a:ext cx="360" cy="453240"/>
          </a:xfrm>
          <a:prstGeom prst="line">
            <a:avLst/>
          </a:prstGeom>
          <a:ln w="6480">
            <a:solidFill>
              <a:srgbClr val="262626"/>
            </a:solidFill>
            <a:miter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81" name="CustomShape 22"/>
          <p:cNvSpPr/>
          <p:nvPr/>
        </p:nvSpPr>
        <p:spPr>
          <a:xfrm>
            <a:off x="6075000" y="4921200"/>
            <a:ext cx="551160" cy="551160"/>
          </a:xfrm>
          <a:prstGeom prst="ellipse">
            <a:avLst/>
          </a:prstGeom>
          <a:solidFill>
            <a:srgbClr val="262626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ontAwesome"/>
                <a:ea typeface="DejaVu Sans"/>
              </a:rPr>
              <a:t>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2" name="CustomShape 23"/>
          <p:cNvSpPr/>
          <p:nvPr/>
        </p:nvSpPr>
        <p:spPr>
          <a:xfrm>
            <a:off x="5603040" y="5616360"/>
            <a:ext cx="1543680" cy="22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r>
              <a:rPr b="1" lang="pl-PL" sz="18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KLIENT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b="1" lang="pl-PL" sz="18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JPK 2.0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Line 24"/>
          <p:cNvSpPr/>
          <p:nvPr/>
        </p:nvSpPr>
        <p:spPr>
          <a:xfrm flipV="1">
            <a:off x="7530840" y="4655160"/>
            <a:ext cx="360" cy="360360"/>
          </a:xfrm>
          <a:prstGeom prst="line">
            <a:avLst/>
          </a:prstGeom>
          <a:ln w="6480">
            <a:solidFill>
              <a:srgbClr val="68c100"/>
            </a:solidFill>
            <a:miter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84" name="CustomShape 25"/>
          <p:cNvSpPr/>
          <p:nvPr/>
        </p:nvSpPr>
        <p:spPr>
          <a:xfrm>
            <a:off x="7254720" y="4920120"/>
            <a:ext cx="551160" cy="55116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ontAwesome"/>
                <a:ea typeface="DejaVu Sans"/>
              </a:rPr>
              <a:t>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5" name="CustomShape 26"/>
          <p:cNvSpPr/>
          <p:nvPr/>
        </p:nvSpPr>
        <p:spPr>
          <a:xfrm>
            <a:off x="6764040" y="5621400"/>
            <a:ext cx="1543680" cy="22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b="1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UPO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6" name="CustomShape 27"/>
          <p:cNvSpPr/>
          <p:nvPr/>
        </p:nvSpPr>
        <p:spPr>
          <a:xfrm>
            <a:off x="2565000" y="3710880"/>
            <a:ext cx="1682280" cy="727560"/>
          </a:xfrm>
          <a:prstGeom prst="rect">
            <a:avLst/>
          </a:prstGeom>
          <a:solidFill>
            <a:srgbClr val="73707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 Bold"/>
                <a:ea typeface="DejaVu Sans"/>
              </a:rPr>
              <a:t>2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7" name="CustomShape 28"/>
          <p:cNvSpPr/>
          <p:nvPr/>
        </p:nvSpPr>
        <p:spPr>
          <a:xfrm>
            <a:off x="2568960" y="4066920"/>
            <a:ext cx="1659240" cy="362520"/>
          </a:xfrm>
          <a:prstGeom prst="rect">
            <a:avLst/>
          </a:prstGeom>
          <a:solidFill>
            <a:srgbClr val="333333">
              <a:alpha val="1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8" name="CustomShape 29"/>
          <p:cNvSpPr/>
          <p:nvPr/>
        </p:nvSpPr>
        <p:spPr>
          <a:xfrm>
            <a:off x="4271400" y="4074120"/>
            <a:ext cx="1578600" cy="362520"/>
          </a:xfrm>
          <a:prstGeom prst="rect">
            <a:avLst/>
          </a:prstGeom>
          <a:solidFill>
            <a:srgbClr val="333333">
              <a:alpha val="1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9" name="Line 30"/>
          <p:cNvSpPr/>
          <p:nvPr/>
        </p:nvSpPr>
        <p:spPr>
          <a:xfrm flipV="1">
            <a:off x="5029200" y="4630320"/>
            <a:ext cx="360" cy="360360"/>
          </a:xfrm>
          <a:prstGeom prst="line">
            <a:avLst/>
          </a:prstGeom>
          <a:ln w="6480">
            <a:solidFill>
              <a:srgbClr val="404040"/>
            </a:solidFill>
            <a:miter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0" name="CustomShape 31"/>
          <p:cNvSpPr/>
          <p:nvPr/>
        </p:nvSpPr>
        <p:spPr>
          <a:xfrm>
            <a:off x="4753440" y="4895280"/>
            <a:ext cx="551160" cy="551160"/>
          </a:xfrm>
          <a:prstGeom prst="ellipse">
            <a:avLst/>
          </a:prstGeom>
          <a:solidFill>
            <a:srgbClr val="40404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ontAwesome"/>
                <a:ea typeface="DejaVu Sans"/>
              </a:rPr>
              <a:t>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1" name="CustomShape 32"/>
          <p:cNvSpPr/>
          <p:nvPr/>
        </p:nvSpPr>
        <p:spPr>
          <a:xfrm>
            <a:off x="4235400" y="5616000"/>
            <a:ext cx="1543680" cy="22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r>
              <a:rPr b="1" lang="pl-PL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PROFIL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b="1" lang="pl-PL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ZAUFANY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CustomShape 33"/>
          <p:cNvSpPr/>
          <p:nvPr/>
        </p:nvSpPr>
        <p:spPr>
          <a:xfrm>
            <a:off x="555840" y="1642320"/>
            <a:ext cx="8027640" cy="1528200"/>
          </a:xfrm>
          <a:custGeom>
            <a:avLst/>
            <a:gdLst/>
            <a:ahLst/>
            <a:rect l="l" t="t" r="r" b="b"/>
            <a:pathLst>
              <a:path w="7554457" h="1471089">
                <a:moveTo>
                  <a:pt x="0" y="245186"/>
                </a:moveTo>
                <a:cubicBezTo>
                  <a:pt x="0" y="109774"/>
                  <a:pt x="109774" y="0"/>
                  <a:pt x="245186" y="0"/>
                </a:cubicBezTo>
                <a:lnTo>
                  <a:pt x="7309271" y="0"/>
                </a:lnTo>
                <a:cubicBezTo>
                  <a:pt x="7444683" y="0"/>
                  <a:pt x="7554457" y="109774"/>
                  <a:pt x="7554457" y="245186"/>
                </a:cubicBezTo>
                <a:lnTo>
                  <a:pt x="7554457" y="1225903"/>
                </a:lnTo>
                <a:cubicBezTo>
                  <a:pt x="7554457" y="1361315"/>
                  <a:pt x="7444683" y="1471089"/>
                  <a:pt x="7309271" y="1471089"/>
                </a:cubicBezTo>
                <a:lnTo>
                  <a:pt x="245186" y="1471089"/>
                </a:lnTo>
                <a:cubicBezTo>
                  <a:pt x="109774" y="1471089"/>
                  <a:pt x="0" y="1361315"/>
                  <a:pt x="0" y="1225903"/>
                </a:cubicBezTo>
                <a:lnTo>
                  <a:pt x="0" y="245186"/>
                </a:lnTo>
                <a:close/>
              </a:path>
            </a:pathLst>
          </a:custGeom>
          <a:solidFill>
            <a:srgbClr val="c00000"/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55520" rIns="155520" tIns="155520" bIns="155520" anchor="ctr"/>
          <a:p>
            <a:pPr algn="ctr">
              <a:lnSpc>
                <a:spcPct val="90000"/>
              </a:lnSpc>
              <a:spcAft>
                <a:spcPts val="1261"/>
              </a:spcAft>
            </a:pPr>
            <a:r>
              <a:rPr b="1" lang="pl-PL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JPK_VAT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1261"/>
              </a:spcAft>
            </a:pPr>
            <a:r>
              <a:rPr b="1" lang="pl-PL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KROK PO KROKU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9" dur="indefinite" restart="never" nodeType="tmRoot">
          <p:childTnLst>
            <p:seq>
              <p:cTn id="280" dur="indefinite" nodeType="mainSeq">
                <p:childTnLst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85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90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95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0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05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310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5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20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325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0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35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340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5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50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355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0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CustomShape 1"/>
          <p:cNvSpPr/>
          <p:nvPr/>
        </p:nvSpPr>
        <p:spPr>
          <a:xfrm>
            <a:off x="3387600" y="3253320"/>
            <a:ext cx="4437360" cy="73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b="0" lang="pl-PL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light"/>
                <a:ea typeface="DejaVu Sans"/>
              </a:rPr>
              <a:t>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CustomShape 2"/>
          <p:cNvSpPr/>
          <p:nvPr/>
        </p:nvSpPr>
        <p:spPr>
          <a:xfrm>
            <a:off x="4818240" y="4717800"/>
            <a:ext cx="5518440" cy="73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5" name="CustomShape 3"/>
          <p:cNvSpPr/>
          <p:nvPr/>
        </p:nvSpPr>
        <p:spPr>
          <a:xfrm>
            <a:off x="3000960" y="4935600"/>
            <a:ext cx="3633480" cy="73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6" name="CustomShape 4"/>
          <p:cNvSpPr/>
          <p:nvPr/>
        </p:nvSpPr>
        <p:spPr>
          <a:xfrm>
            <a:off x="808920" y="3251520"/>
            <a:ext cx="459000" cy="727560"/>
          </a:xfrm>
          <a:custGeom>
            <a:avLst/>
            <a:gdLst/>
            <a:ahLst/>
            <a:rect l="l" t="t" r="r" b="b"/>
            <a:pathLst>
              <a:path w="139" h="218">
                <a:moveTo>
                  <a:pt x="139" y="218"/>
                </a:moveTo>
                <a:cubicBezTo>
                  <a:pt x="139" y="0"/>
                  <a:pt x="139" y="0"/>
                  <a:pt x="139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49" y="0"/>
                  <a:pt x="0" y="4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69"/>
                  <a:pt x="49" y="218"/>
                  <a:pt x="109" y="218"/>
                </a:cubicBezTo>
                <a:lnTo>
                  <a:pt x="139" y="218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7" name="CustomShape 5"/>
          <p:cNvSpPr/>
          <p:nvPr/>
        </p:nvSpPr>
        <p:spPr>
          <a:xfrm>
            <a:off x="1232280" y="3251520"/>
            <a:ext cx="165600" cy="727560"/>
          </a:xfrm>
          <a:prstGeom prst="rect">
            <a:avLst/>
          </a:prstGeom>
          <a:solidFill>
            <a:srgbClr val="73707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8" name="CustomShape 6"/>
          <p:cNvSpPr/>
          <p:nvPr/>
        </p:nvSpPr>
        <p:spPr>
          <a:xfrm>
            <a:off x="808920" y="3616200"/>
            <a:ext cx="585000" cy="362520"/>
          </a:xfrm>
          <a:custGeom>
            <a:avLst/>
            <a:gdLst/>
            <a:ahLst/>
            <a:rect l="l" t="t" r="r" b="b"/>
            <a:pathLst>
              <a:path w="177" h="109">
                <a:moveTo>
                  <a:pt x="0" y="0"/>
                </a:moveTo>
                <a:cubicBezTo>
                  <a:pt x="177" y="0"/>
                  <a:pt x="177" y="0"/>
                  <a:pt x="177" y="0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39" y="109"/>
                  <a:pt x="139" y="109"/>
                  <a:pt x="139" y="109"/>
                </a:cubicBezTo>
                <a:cubicBezTo>
                  <a:pt x="128" y="109"/>
                  <a:pt x="128" y="109"/>
                  <a:pt x="128" y="109"/>
                </a:cubicBezTo>
                <a:cubicBezTo>
                  <a:pt x="109" y="109"/>
                  <a:pt x="109" y="109"/>
                  <a:pt x="109" y="109"/>
                </a:cubicBezTo>
                <a:cubicBezTo>
                  <a:pt x="49" y="109"/>
                  <a:pt x="0" y="60"/>
                  <a:pt x="0" y="0"/>
                </a:cubicBezTo>
                <a:close/>
              </a:path>
            </a:pathLst>
          </a:custGeom>
          <a:solidFill>
            <a:srgbClr val="333333">
              <a:alpha val="1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9" name="CustomShape 7"/>
          <p:cNvSpPr/>
          <p:nvPr/>
        </p:nvSpPr>
        <p:spPr>
          <a:xfrm>
            <a:off x="1398600" y="3251520"/>
            <a:ext cx="2930760" cy="7275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 Bold"/>
                <a:ea typeface="DejaVu Sans"/>
              </a:rPr>
              <a:t>1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0" name="CustomShape 8"/>
          <p:cNvSpPr/>
          <p:nvPr/>
        </p:nvSpPr>
        <p:spPr>
          <a:xfrm>
            <a:off x="4330440" y="3616200"/>
            <a:ext cx="3006000" cy="3625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1" name="CustomShape 9"/>
          <p:cNvSpPr/>
          <p:nvPr/>
        </p:nvSpPr>
        <p:spPr>
          <a:xfrm>
            <a:off x="4330440" y="3251520"/>
            <a:ext cx="3006000" cy="7275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 Bold"/>
                <a:ea typeface="DejaVu Sans"/>
              </a:rPr>
              <a:t>2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CustomShape 10"/>
          <p:cNvSpPr/>
          <p:nvPr/>
        </p:nvSpPr>
        <p:spPr>
          <a:xfrm>
            <a:off x="7337160" y="3251520"/>
            <a:ext cx="660960" cy="727560"/>
          </a:xfrm>
          <a:custGeom>
            <a:avLst/>
            <a:gdLst/>
            <a:ahLst/>
            <a:rect l="l" t="t" r="r" b="b"/>
            <a:pathLst>
              <a:path w="261" h="521">
                <a:moveTo>
                  <a:pt x="261" y="261"/>
                </a:moveTo>
                <a:lnTo>
                  <a:pt x="0" y="0"/>
                </a:lnTo>
                <a:lnTo>
                  <a:pt x="0" y="521"/>
                </a:lnTo>
                <a:lnTo>
                  <a:pt x="261" y="261"/>
                </a:lnTo>
                <a:close/>
              </a:path>
            </a:pathLst>
          </a:custGeom>
          <a:solidFill>
            <a:srgbClr val="ecae7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3" name="CustomShape 11"/>
          <p:cNvSpPr/>
          <p:nvPr/>
        </p:nvSpPr>
        <p:spPr>
          <a:xfrm>
            <a:off x="7798320" y="3508560"/>
            <a:ext cx="199440" cy="213120"/>
          </a:xfrm>
          <a:custGeom>
            <a:avLst/>
            <a:gdLst/>
            <a:ahLst/>
            <a:rect l="l" t="t" r="r" b="b"/>
            <a:pathLst>
              <a:path w="79" h="153">
                <a:moveTo>
                  <a:pt x="79" y="77"/>
                </a:moveTo>
                <a:lnTo>
                  <a:pt x="0" y="153"/>
                </a:lnTo>
                <a:lnTo>
                  <a:pt x="0" y="0"/>
                </a:lnTo>
                <a:lnTo>
                  <a:pt x="0" y="0"/>
                </a:lnTo>
                <a:lnTo>
                  <a:pt x="79" y="77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4" name="CustomShape 12"/>
          <p:cNvSpPr/>
          <p:nvPr/>
        </p:nvSpPr>
        <p:spPr>
          <a:xfrm>
            <a:off x="7337160" y="3616200"/>
            <a:ext cx="660960" cy="362520"/>
          </a:xfrm>
          <a:custGeom>
            <a:avLst/>
            <a:gdLst/>
            <a:ahLst/>
            <a:rect l="l" t="t" r="r" b="b"/>
            <a:pathLst>
              <a:path w="261" h="260">
                <a:moveTo>
                  <a:pt x="261" y="0"/>
                </a:moveTo>
                <a:lnTo>
                  <a:pt x="0" y="260"/>
                </a:lnTo>
                <a:lnTo>
                  <a:pt x="0" y="0"/>
                </a:lnTo>
                <a:lnTo>
                  <a:pt x="261" y="0"/>
                </a:lnTo>
                <a:close/>
              </a:path>
            </a:pathLst>
          </a:custGeom>
          <a:solidFill>
            <a:srgbClr val="333333">
              <a:alpha val="1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5" name="Line 13"/>
          <p:cNvSpPr/>
          <p:nvPr/>
        </p:nvSpPr>
        <p:spPr>
          <a:xfrm flipV="1">
            <a:off x="2864520" y="4077000"/>
            <a:ext cx="360" cy="360000"/>
          </a:xfrm>
          <a:prstGeom prst="line">
            <a:avLst/>
          </a:prstGeom>
          <a:ln w="6480">
            <a:solidFill>
              <a:srgbClr val="404040"/>
            </a:solidFill>
            <a:miter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06" name="CustomShape 14"/>
          <p:cNvSpPr/>
          <p:nvPr/>
        </p:nvSpPr>
        <p:spPr>
          <a:xfrm>
            <a:off x="2588760" y="4341960"/>
            <a:ext cx="551160" cy="551160"/>
          </a:xfrm>
          <a:prstGeom prst="ellipse">
            <a:avLst/>
          </a:prstGeom>
          <a:solidFill>
            <a:srgbClr val="40404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ontAwesome"/>
                <a:ea typeface="DejaVu Sans"/>
              </a:rPr>
              <a:t>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7" name="CustomShape 15"/>
          <p:cNvSpPr/>
          <p:nvPr/>
        </p:nvSpPr>
        <p:spPr>
          <a:xfrm>
            <a:off x="1684080" y="5087160"/>
            <a:ext cx="2504880" cy="140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r>
              <a:rPr b="1" lang="pl-PL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Tabela CSV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pl-PL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jest bezpłatna.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pl-PL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 pobrania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b="1" lang="pl-PL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ze strony: </a:t>
            </a:r>
            <a:r>
              <a:rPr b="1" lang="pl-PL" sz="1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1"/>
              </a:rPr>
              <a:t>www.jpk.mf.gov.pl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b="1" lang="pl-PL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8" name="Line 16"/>
          <p:cNvSpPr/>
          <p:nvPr/>
        </p:nvSpPr>
        <p:spPr>
          <a:xfrm flipV="1">
            <a:off x="5952600" y="4132080"/>
            <a:ext cx="360" cy="360000"/>
          </a:xfrm>
          <a:prstGeom prst="line">
            <a:avLst/>
          </a:prstGeom>
          <a:ln w="6480">
            <a:solidFill>
              <a:srgbClr val="68c100"/>
            </a:solidFill>
            <a:miter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09" name="CustomShape 17"/>
          <p:cNvSpPr/>
          <p:nvPr/>
        </p:nvSpPr>
        <p:spPr>
          <a:xfrm>
            <a:off x="5676840" y="4397040"/>
            <a:ext cx="551160" cy="55116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ontAwesome"/>
                <a:ea typeface="DejaVu Sans"/>
              </a:rPr>
              <a:t>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0" name="CustomShape 18"/>
          <p:cNvSpPr/>
          <p:nvPr/>
        </p:nvSpPr>
        <p:spPr>
          <a:xfrm>
            <a:off x="4330440" y="5119200"/>
            <a:ext cx="3667680" cy="137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r>
              <a:rPr b="1" lang="pl-PL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Wpisz dane z rejestru VAT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 odpowiednie kolumny i wiersze tabeli (niezbędne do wygenerowania JPK_VAT). Posługuj się broszurą dostępną na: </a:t>
            </a:r>
            <a:r>
              <a:rPr b="1" lang="pl-PL" sz="1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2"/>
              </a:rPr>
              <a:t>www.jpk.mf.gov.pl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1" name="CustomShape 19"/>
          <p:cNvSpPr/>
          <p:nvPr/>
        </p:nvSpPr>
        <p:spPr>
          <a:xfrm>
            <a:off x="555840" y="1642320"/>
            <a:ext cx="8027640" cy="1528200"/>
          </a:xfrm>
          <a:custGeom>
            <a:avLst/>
            <a:gdLst/>
            <a:ahLst/>
            <a:rect l="l" t="t" r="r" b="b"/>
            <a:pathLst>
              <a:path w="7554457" h="1471089">
                <a:moveTo>
                  <a:pt x="0" y="245186"/>
                </a:moveTo>
                <a:cubicBezTo>
                  <a:pt x="0" y="109774"/>
                  <a:pt x="109774" y="0"/>
                  <a:pt x="245186" y="0"/>
                </a:cubicBezTo>
                <a:lnTo>
                  <a:pt x="7309271" y="0"/>
                </a:lnTo>
                <a:cubicBezTo>
                  <a:pt x="7444683" y="0"/>
                  <a:pt x="7554457" y="109774"/>
                  <a:pt x="7554457" y="245186"/>
                </a:cubicBezTo>
                <a:lnTo>
                  <a:pt x="7554457" y="1225903"/>
                </a:lnTo>
                <a:cubicBezTo>
                  <a:pt x="7554457" y="1361315"/>
                  <a:pt x="7444683" y="1471089"/>
                  <a:pt x="7309271" y="1471089"/>
                </a:cubicBezTo>
                <a:lnTo>
                  <a:pt x="245186" y="1471089"/>
                </a:lnTo>
                <a:cubicBezTo>
                  <a:pt x="109774" y="1471089"/>
                  <a:pt x="0" y="1361315"/>
                  <a:pt x="0" y="1225903"/>
                </a:cubicBezTo>
                <a:lnTo>
                  <a:pt x="0" y="245186"/>
                </a:lnTo>
                <a:close/>
              </a:path>
            </a:pathLst>
          </a:custGeom>
          <a:solidFill>
            <a:srgbClr val="c00000"/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55520" rIns="155520" tIns="155520" bIns="155520" anchor="ctr"/>
          <a:p>
            <a:pPr algn="ctr">
              <a:lnSpc>
                <a:spcPct val="90000"/>
              </a:lnSpc>
              <a:spcAft>
                <a:spcPts val="1261"/>
              </a:spcAft>
            </a:pPr>
            <a:r>
              <a:rPr b="1" lang="pl-PL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JPK_VAT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1261"/>
              </a:spcAft>
            </a:pPr>
            <a:r>
              <a:rPr b="1" lang="pl-PL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KROK 1 i 2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2" name="CustomShape 20"/>
          <p:cNvSpPr/>
          <p:nvPr/>
        </p:nvSpPr>
        <p:spPr>
          <a:xfrm>
            <a:off x="1945440" y="565200"/>
            <a:ext cx="5538960" cy="106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Dla podatników, którzy nie korzystają z programów księgowych i usług biur rachunkowych Ministerstwo Finansów przygotowało narzędzia, które umożliwiają samodzielne wysyłanie JPK_VAT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61" dur="indefinite" restart="never" nodeType="tmRoot">
          <p:childTnLst>
            <p:seq>
              <p:cTn id="362" dur="indefinite" nodeType="mainSeq">
                <p:childTnLst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67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372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7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82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387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2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97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CustomShape 1"/>
          <p:cNvSpPr/>
          <p:nvPr/>
        </p:nvSpPr>
        <p:spPr>
          <a:xfrm>
            <a:off x="1122840" y="4490640"/>
            <a:ext cx="7165440" cy="66996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Cel Złożenia - 1- złożenie pliku JPK_VAT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       </a:t>
            </a: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2- korekta pliku JPK_VAT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4" name="CustomShape 2"/>
          <p:cNvSpPr/>
          <p:nvPr/>
        </p:nvSpPr>
        <p:spPr>
          <a:xfrm>
            <a:off x="1122840" y="5305320"/>
            <a:ext cx="7165440" cy="53892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Data Od – Pierwszy dzień okresu, za który składany jest JPK_VAT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5" name="CustomShape 3"/>
          <p:cNvSpPr/>
          <p:nvPr/>
        </p:nvSpPr>
        <p:spPr>
          <a:xfrm>
            <a:off x="1122840" y="5992560"/>
            <a:ext cx="7165440" cy="52668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Data Do – ostatni dzień okresu, za który składany jest JPK_VAT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6" name="Picture 3" descr=""/>
          <p:cNvPicPr/>
          <p:nvPr/>
        </p:nvPicPr>
        <p:blipFill>
          <a:blip r:embed="rId1"/>
          <a:stretch/>
        </p:blipFill>
        <p:spPr>
          <a:xfrm>
            <a:off x="102600" y="1384200"/>
            <a:ext cx="8926920" cy="3004200"/>
          </a:xfrm>
          <a:prstGeom prst="rect">
            <a:avLst/>
          </a:prstGeom>
          <a:ln>
            <a:noFill/>
          </a:ln>
        </p:spPr>
      </p:pic>
      <p:sp>
        <p:nvSpPr>
          <p:cNvPr id="417" name="CustomShape 4"/>
          <p:cNvSpPr/>
          <p:nvPr/>
        </p:nvSpPr>
        <p:spPr>
          <a:xfrm>
            <a:off x="3687840" y="279720"/>
            <a:ext cx="4252320" cy="1029960"/>
          </a:xfrm>
          <a:custGeom>
            <a:avLst/>
            <a:gdLst/>
            <a:ahLst/>
            <a:rect l="l" t="t" r="r" b="b"/>
            <a:pathLst>
              <a:path w="7554457" h="1471089">
                <a:moveTo>
                  <a:pt x="0" y="245186"/>
                </a:moveTo>
                <a:cubicBezTo>
                  <a:pt x="0" y="109774"/>
                  <a:pt x="109774" y="0"/>
                  <a:pt x="245186" y="0"/>
                </a:cubicBezTo>
                <a:lnTo>
                  <a:pt x="7309271" y="0"/>
                </a:lnTo>
                <a:cubicBezTo>
                  <a:pt x="7444683" y="0"/>
                  <a:pt x="7554457" y="109774"/>
                  <a:pt x="7554457" y="245186"/>
                </a:cubicBezTo>
                <a:lnTo>
                  <a:pt x="7554457" y="1225903"/>
                </a:lnTo>
                <a:cubicBezTo>
                  <a:pt x="7554457" y="1361315"/>
                  <a:pt x="7444683" y="1471089"/>
                  <a:pt x="7309271" y="1471089"/>
                </a:cubicBezTo>
                <a:lnTo>
                  <a:pt x="245186" y="1471089"/>
                </a:lnTo>
                <a:cubicBezTo>
                  <a:pt x="109774" y="1471089"/>
                  <a:pt x="0" y="1361315"/>
                  <a:pt x="0" y="1225903"/>
                </a:cubicBezTo>
                <a:lnTo>
                  <a:pt x="0" y="245186"/>
                </a:lnTo>
                <a:close/>
              </a:path>
            </a:pathLst>
          </a:custGeom>
          <a:solidFill>
            <a:srgbClr val="c00000"/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55520" rIns="155520" tIns="155520" bIns="155520" anchor="ctr"/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b="1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PRZYKŁAD: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b="1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Dane nagłówkowe i adresowe według schemy 2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8" dur="indefinite" restart="never" nodeType="tmRoot">
          <p:childTnLst>
            <p:seq>
              <p:cTn id="39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ustomShape 1"/>
          <p:cNvSpPr/>
          <p:nvPr/>
        </p:nvSpPr>
        <p:spPr>
          <a:xfrm>
            <a:off x="1104840" y="4595040"/>
            <a:ext cx="3720240" cy="378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K_17 – kwota netto VAT 7% lub 8%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9" name="CustomShape 2"/>
          <p:cNvSpPr/>
          <p:nvPr/>
        </p:nvSpPr>
        <p:spPr>
          <a:xfrm>
            <a:off x="1104840" y="5031360"/>
            <a:ext cx="3731400" cy="378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K_18 – kwota podatku VAT 7% lub 8%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0" name="CustomShape 3"/>
          <p:cNvSpPr/>
          <p:nvPr/>
        </p:nvSpPr>
        <p:spPr>
          <a:xfrm>
            <a:off x="1110960" y="5498640"/>
            <a:ext cx="3725640" cy="378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K_19 – kwota netto VAT 22% lub 23%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1" name="CustomShape 4"/>
          <p:cNvSpPr/>
          <p:nvPr/>
        </p:nvSpPr>
        <p:spPr>
          <a:xfrm>
            <a:off x="4934160" y="4591800"/>
            <a:ext cx="3976920" cy="378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K_20 – kwota podatku VAT 22% lub 23%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2" name="CustomShape 5"/>
          <p:cNvSpPr/>
          <p:nvPr/>
        </p:nvSpPr>
        <p:spPr>
          <a:xfrm>
            <a:off x="4961520" y="5025960"/>
            <a:ext cx="3976920" cy="10746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K_31 – kwota netto dostawa oraz świadczenie usług, dla których podatnikiem jest nabywca (m.in. roboty budowlane)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3" name="CustomShape 6"/>
          <p:cNvSpPr/>
          <p:nvPr/>
        </p:nvSpPr>
        <p:spPr>
          <a:xfrm>
            <a:off x="1102320" y="5948640"/>
            <a:ext cx="3733920" cy="59976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l-PL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Nr kolumn odpowiadają nr pól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deklaracji VAT-7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4" name="Obraz 13" descr=""/>
          <p:cNvPicPr/>
          <p:nvPr/>
        </p:nvPicPr>
        <p:blipFill>
          <a:blip r:embed="rId1"/>
          <a:stretch/>
        </p:blipFill>
        <p:spPr>
          <a:xfrm>
            <a:off x="105480" y="1336320"/>
            <a:ext cx="8832960" cy="3194280"/>
          </a:xfrm>
          <a:prstGeom prst="rect">
            <a:avLst/>
          </a:prstGeom>
          <a:ln>
            <a:noFill/>
          </a:ln>
        </p:spPr>
      </p:pic>
      <p:sp>
        <p:nvSpPr>
          <p:cNvPr id="425" name="CustomShape 7"/>
          <p:cNvSpPr/>
          <p:nvPr/>
        </p:nvSpPr>
        <p:spPr>
          <a:xfrm>
            <a:off x="3561480" y="217080"/>
            <a:ext cx="4252320" cy="1029960"/>
          </a:xfrm>
          <a:custGeom>
            <a:avLst/>
            <a:gdLst/>
            <a:ahLst/>
            <a:rect l="l" t="t" r="r" b="b"/>
            <a:pathLst>
              <a:path w="7554457" h="1471089">
                <a:moveTo>
                  <a:pt x="0" y="245186"/>
                </a:moveTo>
                <a:cubicBezTo>
                  <a:pt x="0" y="109774"/>
                  <a:pt x="109774" y="0"/>
                  <a:pt x="245186" y="0"/>
                </a:cubicBezTo>
                <a:lnTo>
                  <a:pt x="7309271" y="0"/>
                </a:lnTo>
                <a:cubicBezTo>
                  <a:pt x="7444683" y="0"/>
                  <a:pt x="7554457" y="109774"/>
                  <a:pt x="7554457" y="245186"/>
                </a:cubicBezTo>
                <a:lnTo>
                  <a:pt x="7554457" y="1225903"/>
                </a:lnTo>
                <a:cubicBezTo>
                  <a:pt x="7554457" y="1361315"/>
                  <a:pt x="7444683" y="1471089"/>
                  <a:pt x="7309271" y="1471089"/>
                </a:cubicBezTo>
                <a:lnTo>
                  <a:pt x="245186" y="1471089"/>
                </a:lnTo>
                <a:cubicBezTo>
                  <a:pt x="109774" y="1471089"/>
                  <a:pt x="0" y="1361315"/>
                  <a:pt x="0" y="1225903"/>
                </a:cubicBezTo>
                <a:lnTo>
                  <a:pt x="0" y="245186"/>
                </a:lnTo>
                <a:close/>
              </a:path>
            </a:pathLst>
          </a:custGeom>
          <a:solidFill>
            <a:srgbClr val="c00000"/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55520" rIns="155520" tIns="155520" bIns="155520" anchor="ctr"/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b="1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PRZYKŁAD: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b="1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Dane o sprzedaży według schemy 2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420"/>
              </a:spcAft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00" dur="indefinite" restart="never" nodeType="tmRoot">
          <p:childTnLst>
            <p:seq>
              <p:cTn id="40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ustomShape 1"/>
          <p:cNvSpPr/>
          <p:nvPr/>
        </p:nvSpPr>
        <p:spPr>
          <a:xfrm>
            <a:off x="663480" y="4282920"/>
            <a:ext cx="8294400" cy="1771920"/>
          </a:xfrm>
          <a:prstGeom prst="rect">
            <a:avLst/>
          </a:prstGeom>
          <a:ln>
            <a:solidFill>
              <a:schemeClr val="accent1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0" rIns="0" tIns="0" bIns="0" anchor="ctr"/>
          <a:p>
            <a:pPr algn="ctr">
              <a:lnSpc>
                <a:spcPct val="150000"/>
              </a:lnSpc>
              <a:spcBef>
                <a:spcPts val="751"/>
              </a:spcBef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751"/>
              </a:spcBef>
            </a:pPr>
            <a:r>
              <a:rPr b="1" lang="pl-PL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oboto light"/>
                <a:ea typeface="DejaVu Sans"/>
              </a:rPr>
              <a:t>Struktura JPK_VAT w obszarze podatku należnego odpowiada części C (rozliczenie podatku należnego) deklaracji VAT bez pozycji 40 i 41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751"/>
              </a:spcBef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7" name="CustomShape 2"/>
          <p:cNvSpPr/>
          <p:nvPr/>
        </p:nvSpPr>
        <p:spPr>
          <a:xfrm>
            <a:off x="3546720" y="3796200"/>
            <a:ext cx="2527920" cy="364320"/>
          </a:xfrm>
          <a:prstGeom prst="rect">
            <a:avLst/>
          </a:prstGeom>
          <a:ln>
            <a:solidFill>
              <a:srgbClr val="a9abae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Ewidencja sprzedaży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8" name="CustomShape 3"/>
          <p:cNvSpPr/>
          <p:nvPr/>
        </p:nvSpPr>
        <p:spPr>
          <a:xfrm>
            <a:off x="3585960" y="1046520"/>
            <a:ext cx="2449440" cy="2416320"/>
          </a:xfrm>
          <a:prstGeom prst="ellipse">
            <a:avLst/>
          </a:prstGeom>
          <a:solidFill>
            <a:srgbClr val="c000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3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Ważne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02" dur="indefinite" restart="never" nodeType="tmRoot">
          <p:childTnLst>
            <p:seq>
              <p:cTn id="403" dur="indefinite" nodeType="mainSeq">
                <p:childTnLst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08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413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2220840" y="6399000"/>
            <a:ext cx="47016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Ministerstwo Finansów Departament Poboru Podatków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0" name="CustomShape 2"/>
          <p:cNvSpPr/>
          <p:nvPr/>
        </p:nvSpPr>
        <p:spPr>
          <a:xfrm>
            <a:off x="139680" y="4696200"/>
            <a:ext cx="4587840" cy="378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2"/>
          </a:solidFill>
          <a:ln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K_43 – kwota netto nabycie środków trwałych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1" name="CustomShape 3"/>
          <p:cNvSpPr/>
          <p:nvPr/>
        </p:nvSpPr>
        <p:spPr>
          <a:xfrm>
            <a:off x="139680" y="5150880"/>
            <a:ext cx="5973120" cy="378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2"/>
          </a:solidFill>
          <a:ln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K_44 – kwota podatku naliczonego nabycie środków trwałych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2" name="CustomShape 4"/>
          <p:cNvSpPr/>
          <p:nvPr/>
        </p:nvSpPr>
        <p:spPr>
          <a:xfrm>
            <a:off x="139680" y="5565960"/>
            <a:ext cx="5973120" cy="378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2"/>
          </a:solidFill>
          <a:ln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K_45 – kwota netto nabycie towarów i usług pozostałych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3" name="CustomShape 5"/>
          <p:cNvSpPr/>
          <p:nvPr/>
        </p:nvSpPr>
        <p:spPr>
          <a:xfrm>
            <a:off x="139680" y="6007680"/>
            <a:ext cx="6849720" cy="378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2"/>
          </a:solidFill>
          <a:ln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K_46 – kwota podatku naliczonego nabycie towarów i usług pozostałych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34" name="Obraz 10" descr=""/>
          <p:cNvPicPr/>
          <p:nvPr/>
        </p:nvPicPr>
        <p:blipFill>
          <a:blip r:embed="rId1"/>
          <a:stretch/>
        </p:blipFill>
        <p:spPr>
          <a:xfrm>
            <a:off x="139680" y="1409760"/>
            <a:ext cx="8889120" cy="3174120"/>
          </a:xfrm>
          <a:prstGeom prst="rect">
            <a:avLst/>
          </a:prstGeom>
          <a:ln>
            <a:noFill/>
          </a:ln>
        </p:spPr>
      </p:pic>
      <p:sp>
        <p:nvSpPr>
          <p:cNvPr id="435" name="CustomShape 6"/>
          <p:cNvSpPr/>
          <p:nvPr/>
        </p:nvSpPr>
        <p:spPr>
          <a:xfrm>
            <a:off x="6426360" y="4710960"/>
            <a:ext cx="2475720" cy="104364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Nr kolejnych kolumn odpowiadają nr pól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deklaracji VAT-7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6" name="CustomShape 7"/>
          <p:cNvSpPr/>
          <p:nvPr/>
        </p:nvSpPr>
        <p:spPr>
          <a:xfrm>
            <a:off x="3564720" y="140040"/>
            <a:ext cx="4252320" cy="1029960"/>
          </a:xfrm>
          <a:custGeom>
            <a:avLst/>
            <a:gdLst/>
            <a:ahLst/>
            <a:rect l="l" t="t" r="r" b="b"/>
            <a:pathLst>
              <a:path w="7554457" h="1471089">
                <a:moveTo>
                  <a:pt x="0" y="245186"/>
                </a:moveTo>
                <a:cubicBezTo>
                  <a:pt x="0" y="109774"/>
                  <a:pt x="109774" y="0"/>
                  <a:pt x="245186" y="0"/>
                </a:cubicBezTo>
                <a:lnTo>
                  <a:pt x="7309271" y="0"/>
                </a:lnTo>
                <a:cubicBezTo>
                  <a:pt x="7444683" y="0"/>
                  <a:pt x="7554457" y="109774"/>
                  <a:pt x="7554457" y="245186"/>
                </a:cubicBezTo>
                <a:lnTo>
                  <a:pt x="7554457" y="1225903"/>
                </a:lnTo>
                <a:cubicBezTo>
                  <a:pt x="7554457" y="1361315"/>
                  <a:pt x="7444683" y="1471089"/>
                  <a:pt x="7309271" y="1471089"/>
                </a:cubicBezTo>
                <a:lnTo>
                  <a:pt x="245186" y="1471089"/>
                </a:lnTo>
                <a:cubicBezTo>
                  <a:pt x="109774" y="1471089"/>
                  <a:pt x="0" y="1361315"/>
                  <a:pt x="0" y="1225903"/>
                </a:cubicBezTo>
                <a:lnTo>
                  <a:pt x="0" y="245186"/>
                </a:lnTo>
                <a:close/>
              </a:path>
            </a:pathLst>
          </a:custGeom>
          <a:solidFill>
            <a:srgbClr val="c00000"/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55520" rIns="155520" tIns="155520" bIns="155520" anchor="ctr"/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b="1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PRZYKŁAD: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b="1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Dane o zakupach według schemy 2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420"/>
              </a:spcAft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14" dur="indefinite" restart="never" nodeType="tmRoot">
          <p:childTnLst>
            <p:seq>
              <p:cTn id="41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CustomShape 1"/>
          <p:cNvSpPr/>
          <p:nvPr/>
        </p:nvSpPr>
        <p:spPr>
          <a:xfrm>
            <a:off x="3546720" y="3796200"/>
            <a:ext cx="2527920" cy="364320"/>
          </a:xfrm>
          <a:prstGeom prst="rect">
            <a:avLst/>
          </a:prstGeom>
          <a:ln>
            <a:solidFill>
              <a:srgbClr val="a9abae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Ewidencja zakupów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8" name="CustomShape 2"/>
          <p:cNvSpPr/>
          <p:nvPr/>
        </p:nvSpPr>
        <p:spPr>
          <a:xfrm>
            <a:off x="3585960" y="1046520"/>
            <a:ext cx="2449440" cy="2416320"/>
          </a:xfrm>
          <a:prstGeom prst="ellipse">
            <a:avLst/>
          </a:prstGeom>
          <a:solidFill>
            <a:srgbClr val="c000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3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Ważne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9" name="CustomShape 3"/>
          <p:cNvSpPr/>
          <p:nvPr/>
        </p:nvSpPr>
        <p:spPr>
          <a:xfrm>
            <a:off x="663480" y="4282920"/>
            <a:ext cx="8294400" cy="1893240"/>
          </a:xfrm>
          <a:prstGeom prst="rect">
            <a:avLst/>
          </a:prstGeom>
          <a:ln>
            <a:solidFill>
              <a:schemeClr val="accent1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0" rIns="0" tIns="0" bIns="0" anchor="ctr"/>
          <a:p>
            <a:pPr algn="ctr">
              <a:lnSpc>
                <a:spcPct val="150000"/>
              </a:lnSpc>
              <a:spcBef>
                <a:spcPts val="751"/>
              </a:spcBef>
            </a:pPr>
            <a:r>
              <a:rPr b="1" lang="pl-PL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oboto light"/>
                <a:ea typeface="DejaVu Sans"/>
              </a:rPr>
              <a:t>Struktura JPK_VAT w obszarze dotyczącym podatku naliczonego odpowiada części D (rozliczenie podatku naliczonego)  deklaracji VAT bez pozycji 42 i 51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16" dur="indefinite" restart="never" nodeType="tmRoot">
          <p:childTnLst>
            <p:seq>
              <p:cTn id="417" dur="indefinite" nodeType="mainSeq">
                <p:childTnLst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422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7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CustomShape 1"/>
          <p:cNvSpPr/>
          <p:nvPr/>
        </p:nvSpPr>
        <p:spPr>
          <a:xfrm>
            <a:off x="533520" y="3727440"/>
            <a:ext cx="8294400" cy="2243520"/>
          </a:xfrm>
          <a:prstGeom prst="rect">
            <a:avLst/>
          </a:prstGeom>
          <a:ln>
            <a:solidFill>
              <a:schemeClr val="accent1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0" rIns="0" tIns="0" bIns="0" anchor="ctr"/>
          <a:p>
            <a:pPr algn="ctr">
              <a:lnSpc>
                <a:spcPct val="150000"/>
              </a:lnSpc>
              <a:spcBef>
                <a:spcPts val="751"/>
              </a:spcBef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b="1" lang="pl-PL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oboto light"/>
                <a:ea typeface="DejaVu Sans"/>
              </a:rPr>
              <a:t>Od 1 stycznia 2018 r. będą wprowadzone </a:t>
            </a:r>
            <a:r>
              <a:rPr b="1" lang="pl-PL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Roboto light"/>
                <a:ea typeface="DejaVu Sans"/>
              </a:rPr>
              <a:t>niewielkie</a:t>
            </a:r>
            <a:r>
              <a:rPr b="1" lang="pl-PL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oboto light"/>
                <a:ea typeface="DejaVu Sans"/>
              </a:rPr>
              <a:t> zmiany w strukturze JPK_VAT.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b="1" lang="pl-PL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oboto light"/>
                <a:ea typeface="DejaVu Sans"/>
              </a:rPr>
              <a:t>Aktualna tabela w formacie csv jest dostępna na: </a:t>
            </a:r>
            <a:r>
              <a:rPr b="1" lang="pl-PL" sz="2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Roboto light"/>
                <a:ea typeface="DejaVu Sans"/>
                <a:hlinkClick r:id="rId1"/>
              </a:rPr>
              <a:t>www.</a:t>
            </a:r>
            <a:r>
              <a:rPr b="1" lang="pl-PL" sz="2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Roboto light"/>
                <a:ea typeface="DejaVu Sans"/>
                <a:hlinkClick r:id="rId2"/>
              </a:rPr>
              <a:t>jpk.mf.gov.pl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751"/>
              </a:spcBef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1" name="CustomShape 2"/>
          <p:cNvSpPr/>
          <p:nvPr/>
        </p:nvSpPr>
        <p:spPr>
          <a:xfrm>
            <a:off x="3585960" y="1046520"/>
            <a:ext cx="2449440" cy="2416320"/>
          </a:xfrm>
          <a:prstGeom prst="ellipse">
            <a:avLst/>
          </a:prstGeom>
          <a:solidFill>
            <a:srgbClr val="c000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3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Ważne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28" dur="indefinite" restart="never" nodeType="tmRoot">
          <p:childTnLst>
            <p:seq>
              <p:cTn id="429" dur="indefinite" nodeType="mainSeq">
                <p:childTnLst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34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439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"/>
          <p:cNvSpPr/>
          <p:nvPr/>
        </p:nvSpPr>
        <p:spPr>
          <a:xfrm>
            <a:off x="1617840" y="3583080"/>
            <a:ext cx="459000" cy="727560"/>
          </a:xfrm>
          <a:custGeom>
            <a:avLst/>
            <a:gdLst/>
            <a:ahLst/>
            <a:rect l="l" t="t" r="r" b="b"/>
            <a:pathLst>
              <a:path w="139" h="218">
                <a:moveTo>
                  <a:pt x="139" y="218"/>
                </a:moveTo>
                <a:cubicBezTo>
                  <a:pt x="139" y="0"/>
                  <a:pt x="139" y="0"/>
                  <a:pt x="139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49" y="0"/>
                  <a:pt x="0" y="4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69"/>
                  <a:pt x="49" y="218"/>
                  <a:pt x="109" y="218"/>
                </a:cubicBezTo>
                <a:lnTo>
                  <a:pt x="139" y="218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3" name="CustomShape 2"/>
          <p:cNvSpPr/>
          <p:nvPr/>
        </p:nvSpPr>
        <p:spPr>
          <a:xfrm>
            <a:off x="2041200" y="3583080"/>
            <a:ext cx="165600" cy="727560"/>
          </a:xfrm>
          <a:prstGeom prst="rect">
            <a:avLst/>
          </a:prstGeom>
          <a:solidFill>
            <a:srgbClr val="73707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4" name="CustomShape 3"/>
          <p:cNvSpPr/>
          <p:nvPr/>
        </p:nvSpPr>
        <p:spPr>
          <a:xfrm>
            <a:off x="1617840" y="3947760"/>
            <a:ext cx="585000" cy="362520"/>
          </a:xfrm>
          <a:custGeom>
            <a:avLst/>
            <a:gdLst/>
            <a:ahLst/>
            <a:rect l="l" t="t" r="r" b="b"/>
            <a:pathLst>
              <a:path w="177" h="109">
                <a:moveTo>
                  <a:pt x="0" y="0"/>
                </a:moveTo>
                <a:cubicBezTo>
                  <a:pt x="177" y="0"/>
                  <a:pt x="177" y="0"/>
                  <a:pt x="177" y="0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39" y="109"/>
                  <a:pt x="139" y="109"/>
                  <a:pt x="139" y="109"/>
                </a:cubicBezTo>
                <a:cubicBezTo>
                  <a:pt x="128" y="109"/>
                  <a:pt x="128" y="109"/>
                  <a:pt x="128" y="109"/>
                </a:cubicBezTo>
                <a:cubicBezTo>
                  <a:pt x="109" y="109"/>
                  <a:pt x="109" y="109"/>
                  <a:pt x="109" y="109"/>
                </a:cubicBezTo>
                <a:cubicBezTo>
                  <a:pt x="49" y="109"/>
                  <a:pt x="0" y="60"/>
                  <a:pt x="0" y="0"/>
                </a:cubicBezTo>
                <a:close/>
              </a:path>
            </a:pathLst>
          </a:custGeom>
          <a:solidFill>
            <a:srgbClr val="333333">
              <a:alpha val="1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5" name="CustomShape 4"/>
          <p:cNvSpPr/>
          <p:nvPr/>
        </p:nvSpPr>
        <p:spPr>
          <a:xfrm>
            <a:off x="2211480" y="3583080"/>
            <a:ext cx="4789800" cy="72756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 Bold"/>
                <a:ea typeface="DejaVu Sans"/>
              </a:rPr>
              <a:t>3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6" name="CustomShape 5"/>
          <p:cNvSpPr/>
          <p:nvPr/>
        </p:nvSpPr>
        <p:spPr>
          <a:xfrm>
            <a:off x="2211480" y="3947760"/>
            <a:ext cx="4789800" cy="362520"/>
          </a:xfrm>
          <a:prstGeom prst="rect">
            <a:avLst/>
          </a:prstGeom>
          <a:solidFill>
            <a:srgbClr val="333333">
              <a:alpha val="1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7" name="CustomShape 6"/>
          <p:cNvSpPr/>
          <p:nvPr/>
        </p:nvSpPr>
        <p:spPr>
          <a:xfrm>
            <a:off x="7001640" y="3583080"/>
            <a:ext cx="660960" cy="727560"/>
          </a:xfrm>
          <a:custGeom>
            <a:avLst/>
            <a:gdLst/>
            <a:ahLst/>
            <a:rect l="l" t="t" r="r" b="b"/>
            <a:pathLst>
              <a:path w="261" h="521">
                <a:moveTo>
                  <a:pt x="261" y="261"/>
                </a:moveTo>
                <a:lnTo>
                  <a:pt x="0" y="0"/>
                </a:lnTo>
                <a:lnTo>
                  <a:pt x="0" y="521"/>
                </a:lnTo>
                <a:lnTo>
                  <a:pt x="261" y="261"/>
                </a:lnTo>
                <a:close/>
              </a:path>
            </a:pathLst>
          </a:custGeom>
          <a:solidFill>
            <a:srgbClr val="ecae7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8" name="CustomShape 7"/>
          <p:cNvSpPr/>
          <p:nvPr/>
        </p:nvSpPr>
        <p:spPr>
          <a:xfrm>
            <a:off x="7463160" y="3840120"/>
            <a:ext cx="199440" cy="213120"/>
          </a:xfrm>
          <a:custGeom>
            <a:avLst/>
            <a:gdLst/>
            <a:ahLst/>
            <a:rect l="l" t="t" r="r" b="b"/>
            <a:pathLst>
              <a:path w="79" h="153">
                <a:moveTo>
                  <a:pt x="79" y="77"/>
                </a:moveTo>
                <a:lnTo>
                  <a:pt x="0" y="153"/>
                </a:lnTo>
                <a:lnTo>
                  <a:pt x="0" y="0"/>
                </a:lnTo>
                <a:lnTo>
                  <a:pt x="0" y="0"/>
                </a:lnTo>
                <a:lnTo>
                  <a:pt x="79" y="77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9" name="CustomShape 8"/>
          <p:cNvSpPr/>
          <p:nvPr/>
        </p:nvSpPr>
        <p:spPr>
          <a:xfrm>
            <a:off x="7001640" y="3947760"/>
            <a:ext cx="660960" cy="362520"/>
          </a:xfrm>
          <a:custGeom>
            <a:avLst/>
            <a:gdLst/>
            <a:ahLst/>
            <a:rect l="l" t="t" r="r" b="b"/>
            <a:pathLst>
              <a:path w="261" h="260">
                <a:moveTo>
                  <a:pt x="261" y="0"/>
                </a:moveTo>
                <a:lnTo>
                  <a:pt x="0" y="260"/>
                </a:lnTo>
                <a:lnTo>
                  <a:pt x="0" y="0"/>
                </a:lnTo>
                <a:lnTo>
                  <a:pt x="261" y="0"/>
                </a:lnTo>
                <a:close/>
              </a:path>
            </a:pathLst>
          </a:custGeom>
          <a:solidFill>
            <a:srgbClr val="333333">
              <a:alpha val="1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0" name="Line 9"/>
          <p:cNvSpPr/>
          <p:nvPr/>
        </p:nvSpPr>
        <p:spPr>
          <a:xfrm flipV="1">
            <a:off x="4634640" y="4533840"/>
            <a:ext cx="360" cy="453240"/>
          </a:xfrm>
          <a:prstGeom prst="line">
            <a:avLst/>
          </a:prstGeom>
          <a:ln w="6480">
            <a:solidFill>
              <a:srgbClr val="262626"/>
            </a:solidFill>
            <a:miter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1" name="CustomShape 10"/>
          <p:cNvSpPr/>
          <p:nvPr/>
        </p:nvSpPr>
        <p:spPr>
          <a:xfrm>
            <a:off x="4386240" y="4800240"/>
            <a:ext cx="551160" cy="551160"/>
          </a:xfrm>
          <a:prstGeom prst="ellipse">
            <a:avLst/>
          </a:prstGeom>
          <a:solidFill>
            <a:srgbClr val="262626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ontAwesome"/>
                <a:ea typeface="DejaVu Sans"/>
              </a:rPr>
              <a:t>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2" name="CustomShape 11"/>
          <p:cNvSpPr/>
          <p:nvPr/>
        </p:nvSpPr>
        <p:spPr>
          <a:xfrm>
            <a:off x="555840" y="1642320"/>
            <a:ext cx="8027640" cy="1528200"/>
          </a:xfrm>
          <a:custGeom>
            <a:avLst/>
            <a:gdLst/>
            <a:ahLst/>
            <a:rect l="l" t="t" r="r" b="b"/>
            <a:pathLst>
              <a:path w="7554457" h="1471089">
                <a:moveTo>
                  <a:pt x="0" y="245186"/>
                </a:moveTo>
                <a:cubicBezTo>
                  <a:pt x="0" y="109774"/>
                  <a:pt x="109774" y="0"/>
                  <a:pt x="245186" y="0"/>
                </a:cubicBezTo>
                <a:lnTo>
                  <a:pt x="7309271" y="0"/>
                </a:lnTo>
                <a:cubicBezTo>
                  <a:pt x="7444683" y="0"/>
                  <a:pt x="7554457" y="109774"/>
                  <a:pt x="7554457" y="245186"/>
                </a:cubicBezTo>
                <a:lnTo>
                  <a:pt x="7554457" y="1225903"/>
                </a:lnTo>
                <a:cubicBezTo>
                  <a:pt x="7554457" y="1361315"/>
                  <a:pt x="7444683" y="1471089"/>
                  <a:pt x="7309271" y="1471089"/>
                </a:cubicBezTo>
                <a:lnTo>
                  <a:pt x="245186" y="1471089"/>
                </a:lnTo>
                <a:cubicBezTo>
                  <a:pt x="109774" y="1471089"/>
                  <a:pt x="0" y="1361315"/>
                  <a:pt x="0" y="1225903"/>
                </a:cubicBezTo>
                <a:lnTo>
                  <a:pt x="0" y="245186"/>
                </a:lnTo>
                <a:close/>
              </a:path>
            </a:pathLst>
          </a:custGeom>
          <a:solidFill>
            <a:srgbClr val="c00000"/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55520" rIns="155520" tIns="155520" bIns="155520" anchor="ctr"/>
          <a:p>
            <a:pPr algn="ctr">
              <a:lnSpc>
                <a:spcPct val="90000"/>
              </a:lnSpc>
              <a:spcAft>
                <a:spcPts val="1261"/>
              </a:spcAft>
            </a:pPr>
            <a:r>
              <a:rPr b="1" lang="pl-PL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JPK_VAT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1261"/>
              </a:spcAft>
            </a:pPr>
            <a:r>
              <a:rPr b="1" lang="pl-PL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KROK 3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3" name="CustomShape 12"/>
          <p:cNvSpPr/>
          <p:nvPr/>
        </p:nvSpPr>
        <p:spPr>
          <a:xfrm>
            <a:off x="3423600" y="5628240"/>
            <a:ext cx="2504880" cy="140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r>
              <a:rPr b="1" lang="pl-PL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Załóż bezpłatny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b="1" lang="pl-PL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profil zaufany (eGo).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40" dur="indefinite" restart="never" nodeType="tmRoot">
          <p:childTnLst>
            <p:seq>
              <p:cTn id="441" dur="indefinite" nodeType="mainSeq">
                <p:childTnLst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46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51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456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61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66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1517040" y="398520"/>
            <a:ext cx="6077880" cy="70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l-PL" sz="2000" spc="-1" strike="noStrike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Definicja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2982600" y="1106640"/>
            <a:ext cx="3146760" cy="1711440"/>
          </a:xfrm>
          <a:custGeom>
            <a:avLst/>
            <a:gdLst/>
            <a:ahLst/>
            <a:rect l="l" t="t" r="r" b="b"/>
            <a:pathLst>
              <a:path w="587" h="293">
                <a:moveTo>
                  <a:pt x="587" y="293"/>
                </a:moveTo>
                <a:cubicBezTo>
                  <a:pt x="587" y="131"/>
                  <a:pt x="455" y="0"/>
                  <a:pt x="293" y="0"/>
                </a:cubicBezTo>
                <a:cubicBezTo>
                  <a:pt x="132" y="0"/>
                  <a:pt x="0" y="131"/>
                  <a:pt x="0" y="293"/>
                </a:cubicBezTo>
                <a:lnTo>
                  <a:pt x="587" y="293"/>
                </a:lnTo>
                <a:close/>
              </a:path>
            </a:pathLst>
          </a:custGeom>
          <a:solidFill>
            <a:srgbClr val="c00000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3"/>
          <p:cNvSpPr/>
          <p:nvPr/>
        </p:nvSpPr>
        <p:spPr>
          <a:xfrm>
            <a:off x="3244680" y="1391760"/>
            <a:ext cx="2622960" cy="1426320"/>
          </a:xfrm>
          <a:custGeom>
            <a:avLst/>
            <a:gdLst/>
            <a:ahLst/>
            <a:rect l="l" t="t" r="r" b="b"/>
            <a:pathLst>
              <a:path w="587" h="293">
                <a:moveTo>
                  <a:pt x="587" y="293"/>
                </a:moveTo>
                <a:cubicBezTo>
                  <a:pt x="587" y="131"/>
                  <a:pt x="455" y="0"/>
                  <a:pt x="293" y="0"/>
                </a:cubicBezTo>
                <a:cubicBezTo>
                  <a:pt x="132" y="0"/>
                  <a:pt x="0" y="131"/>
                  <a:pt x="0" y="293"/>
                </a:cubicBezTo>
                <a:lnTo>
                  <a:pt x="587" y="293"/>
                </a:lnTo>
                <a:close/>
              </a:path>
            </a:pathLst>
          </a:custGeom>
          <a:solidFill>
            <a:srgbClr val="c00000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4"/>
          <p:cNvSpPr/>
          <p:nvPr/>
        </p:nvSpPr>
        <p:spPr>
          <a:xfrm>
            <a:off x="3488400" y="1657080"/>
            <a:ext cx="2134800" cy="1161000"/>
          </a:xfrm>
          <a:custGeom>
            <a:avLst/>
            <a:gdLst/>
            <a:ahLst/>
            <a:rect l="l" t="t" r="r" b="b"/>
            <a:pathLst>
              <a:path w="587" h="293">
                <a:moveTo>
                  <a:pt x="587" y="293"/>
                </a:moveTo>
                <a:cubicBezTo>
                  <a:pt x="587" y="131"/>
                  <a:pt x="455" y="0"/>
                  <a:pt x="293" y="0"/>
                </a:cubicBezTo>
                <a:cubicBezTo>
                  <a:pt x="132" y="0"/>
                  <a:pt x="0" y="131"/>
                  <a:pt x="0" y="293"/>
                </a:cubicBezTo>
                <a:lnTo>
                  <a:pt x="587" y="293"/>
                </a:lnTo>
                <a:close/>
              </a:path>
            </a:pathLst>
          </a:custGeom>
          <a:solidFill>
            <a:srgbClr val="c00000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5"/>
          <p:cNvSpPr/>
          <p:nvPr/>
        </p:nvSpPr>
        <p:spPr>
          <a:xfrm>
            <a:off x="3729600" y="1919520"/>
            <a:ext cx="1652400" cy="898560"/>
          </a:xfrm>
          <a:custGeom>
            <a:avLst/>
            <a:gdLst/>
            <a:ahLst/>
            <a:rect l="l" t="t" r="r" b="b"/>
            <a:pathLst>
              <a:path w="587" h="293">
                <a:moveTo>
                  <a:pt x="587" y="293"/>
                </a:moveTo>
                <a:cubicBezTo>
                  <a:pt x="587" y="131"/>
                  <a:pt x="455" y="0"/>
                  <a:pt x="293" y="0"/>
                </a:cubicBezTo>
                <a:cubicBezTo>
                  <a:pt x="132" y="0"/>
                  <a:pt x="0" y="131"/>
                  <a:pt x="0" y="293"/>
                </a:cubicBezTo>
                <a:lnTo>
                  <a:pt x="587" y="293"/>
                </a:lnTo>
                <a:close/>
              </a:path>
            </a:pathLst>
          </a:custGeom>
          <a:solidFill>
            <a:srgbClr val="c00000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CustomShape 6"/>
          <p:cNvSpPr/>
          <p:nvPr/>
        </p:nvSpPr>
        <p:spPr>
          <a:xfrm>
            <a:off x="3971520" y="2182680"/>
            <a:ext cx="1168560" cy="635400"/>
          </a:xfrm>
          <a:custGeom>
            <a:avLst/>
            <a:gdLst/>
            <a:ahLst/>
            <a:rect l="l" t="t" r="r" b="b"/>
            <a:pathLst>
              <a:path w="587" h="293">
                <a:moveTo>
                  <a:pt x="587" y="293"/>
                </a:moveTo>
                <a:cubicBezTo>
                  <a:pt x="587" y="131"/>
                  <a:pt x="455" y="0"/>
                  <a:pt x="293" y="0"/>
                </a:cubicBezTo>
                <a:cubicBezTo>
                  <a:pt x="132" y="0"/>
                  <a:pt x="0" y="131"/>
                  <a:pt x="0" y="293"/>
                </a:cubicBezTo>
                <a:lnTo>
                  <a:pt x="587" y="293"/>
                </a:lnTo>
                <a:close/>
              </a:path>
            </a:pathLst>
          </a:custGeom>
          <a:solidFill>
            <a:srgbClr val="c00000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7"/>
          <p:cNvSpPr/>
          <p:nvPr/>
        </p:nvSpPr>
        <p:spPr>
          <a:xfrm>
            <a:off x="746280" y="3352320"/>
            <a:ext cx="8042400" cy="249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71360" indent="-170640">
              <a:lnSpc>
                <a:spcPct val="100000"/>
              </a:lnSpc>
              <a:spcBef>
                <a:spcPts val="751"/>
              </a:spcBef>
              <a:buClr>
                <a:srgbClr val="262626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składa się z danych identyfikujących podatnika oraz danych, które dotyczą dokumentów sprzedażowych i zakupowych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640">
              <a:lnSpc>
                <a:spcPct val="100000"/>
              </a:lnSpc>
              <a:spcBef>
                <a:spcPts val="751"/>
              </a:spcBef>
              <a:buClr>
                <a:srgbClr val="262626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odzwierciedla dane zawarte w ewidencji sprzedaży i zakupów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640">
              <a:lnSpc>
                <a:spcPct val="100000"/>
              </a:lnSpc>
              <a:spcBef>
                <a:spcPts val="751"/>
              </a:spcBef>
              <a:buClr>
                <a:srgbClr val="262626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dane w JPK_VAT powinny być zgodne z danymi ujętymi w deklaracji VAT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CustomShape 8"/>
          <p:cNvSpPr/>
          <p:nvPr/>
        </p:nvSpPr>
        <p:spPr>
          <a:xfrm>
            <a:off x="3244680" y="2048040"/>
            <a:ext cx="262296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JPK_VAT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1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2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CustomShape 1"/>
          <p:cNvSpPr/>
          <p:nvPr/>
        </p:nvSpPr>
        <p:spPr>
          <a:xfrm>
            <a:off x="6004440" y="4149000"/>
            <a:ext cx="2415960" cy="2245680"/>
          </a:xfrm>
          <a:prstGeom prst="roundRect">
            <a:avLst>
              <a:gd name="adj" fmla="val 50000"/>
            </a:avLst>
          </a:prstGeom>
          <a:solidFill>
            <a:srgbClr val="262626">
              <a:alpha val="91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DejaVu Sans"/>
              </a:rPr>
              <a:t>Bezpłatny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DejaVu Sans"/>
              </a:rPr>
              <a:t>profil zaufany (eGo)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5" name="CustomShape 2"/>
          <p:cNvSpPr/>
          <p:nvPr/>
        </p:nvSpPr>
        <p:spPr>
          <a:xfrm>
            <a:off x="588960" y="4191840"/>
            <a:ext cx="2336040" cy="2216160"/>
          </a:xfrm>
          <a:prstGeom prst="roundRect">
            <a:avLst>
              <a:gd name="adj" fmla="val 50000"/>
            </a:avLst>
          </a:prstGeom>
          <a:solidFill>
            <a:srgbClr val="595959">
              <a:alpha val="91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DejaVu Sans"/>
              </a:rPr>
              <a:t>Płatny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DejaVu Sans"/>
              </a:rPr>
              <a:t>podpis </a:t>
            </a: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DejaVu Sans"/>
              </a:rPr>
              <a:t>kwalifikowany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6" name="CustomShape 3"/>
          <p:cNvSpPr/>
          <p:nvPr/>
        </p:nvSpPr>
        <p:spPr>
          <a:xfrm>
            <a:off x="3558960" y="2092320"/>
            <a:ext cx="1656720" cy="165672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l-PL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7" name="CustomShape 4"/>
          <p:cNvSpPr/>
          <p:nvPr/>
        </p:nvSpPr>
        <p:spPr>
          <a:xfrm>
            <a:off x="2090160" y="1598400"/>
            <a:ext cx="4724640" cy="2011680"/>
          </a:xfrm>
          <a:prstGeom prst="ellipse">
            <a:avLst/>
          </a:prstGeom>
          <a:solidFill>
            <a:srgbClr val="c00000"/>
          </a:solidFill>
          <a:ln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l-PL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 wysłania JPK_VAT  przez aplikację Klient JPK 2.0 potrzebny jest jeden z podpisów: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8" name="CustomShape 5"/>
          <p:cNvSpPr/>
          <p:nvPr/>
        </p:nvSpPr>
        <p:spPr>
          <a:xfrm rot="7440600">
            <a:off x="1630800" y="3457440"/>
            <a:ext cx="1159200" cy="4838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9" name="CustomShape 6"/>
          <p:cNvSpPr/>
          <p:nvPr/>
        </p:nvSpPr>
        <p:spPr>
          <a:xfrm rot="3413400">
            <a:off x="6206040" y="3409200"/>
            <a:ext cx="1159200" cy="4838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467" dur="indefinite" restart="never" nodeType="tmRoot">
          <p:childTnLst>
            <p:seq>
              <p:cTn id="4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CustomShape 1"/>
          <p:cNvSpPr/>
          <p:nvPr/>
        </p:nvSpPr>
        <p:spPr>
          <a:xfrm>
            <a:off x="625320" y="4470840"/>
            <a:ext cx="2774880" cy="12070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1" name="CustomShape 2"/>
          <p:cNvSpPr/>
          <p:nvPr/>
        </p:nvSpPr>
        <p:spPr>
          <a:xfrm rot="16200000">
            <a:off x="5590800" y="1715760"/>
            <a:ext cx="1180080" cy="1182960"/>
          </a:xfrm>
          <a:custGeom>
            <a:avLst/>
            <a:gdLst/>
            <a:ahLst/>
            <a:rect l="l" t="t" r="r" b="b"/>
            <a:pathLst>
              <a:path w="1717965" h="1722348">
                <a:moveTo>
                  <a:pt x="0" y="0"/>
                </a:moveTo>
                <a:lnTo>
                  <a:pt x="171506" y="8661"/>
                </a:lnTo>
                <a:cubicBezTo>
                  <a:pt x="1040129" y="96874"/>
                  <a:pt x="1717965" y="830453"/>
                  <a:pt x="1717965" y="1722348"/>
                </a:cubicBezTo>
                <a:lnTo>
                  <a:pt x="1052945" y="1722348"/>
                </a:lnTo>
                <a:lnTo>
                  <a:pt x="1052945" y="1722347"/>
                </a:lnTo>
                <a:cubicBezTo>
                  <a:pt x="1052945" y="1174777"/>
                  <a:pt x="636794" y="724403"/>
                  <a:pt x="103511" y="670245"/>
                </a:cubicBezTo>
                <a:lnTo>
                  <a:pt x="0" y="66501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2" name="CustomShape 3"/>
          <p:cNvSpPr/>
          <p:nvPr/>
        </p:nvSpPr>
        <p:spPr>
          <a:xfrm>
            <a:off x="6763680" y="1713240"/>
            <a:ext cx="1180080" cy="1182960"/>
          </a:xfrm>
          <a:custGeom>
            <a:avLst/>
            <a:gdLst/>
            <a:ahLst/>
            <a:rect l="l" t="t" r="r" b="b"/>
            <a:pathLst>
              <a:path w="1717965" h="1722348">
                <a:moveTo>
                  <a:pt x="0" y="0"/>
                </a:moveTo>
                <a:lnTo>
                  <a:pt x="171506" y="8661"/>
                </a:lnTo>
                <a:cubicBezTo>
                  <a:pt x="1040129" y="96874"/>
                  <a:pt x="1717965" y="830453"/>
                  <a:pt x="1717965" y="1722348"/>
                </a:cubicBezTo>
                <a:lnTo>
                  <a:pt x="1052945" y="1722348"/>
                </a:lnTo>
                <a:lnTo>
                  <a:pt x="1052945" y="1722347"/>
                </a:lnTo>
                <a:cubicBezTo>
                  <a:pt x="1052945" y="1174777"/>
                  <a:pt x="636794" y="724403"/>
                  <a:pt x="103511" y="670245"/>
                </a:cubicBezTo>
                <a:lnTo>
                  <a:pt x="0" y="66501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3" name="CustomShape 4"/>
          <p:cNvSpPr/>
          <p:nvPr/>
        </p:nvSpPr>
        <p:spPr>
          <a:xfrm>
            <a:off x="5590800" y="2880360"/>
            <a:ext cx="455040" cy="9187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4" name="CustomShape 5"/>
          <p:cNvSpPr/>
          <p:nvPr/>
        </p:nvSpPr>
        <p:spPr>
          <a:xfrm rot="2700000">
            <a:off x="7446960" y="2624040"/>
            <a:ext cx="524520" cy="524520"/>
          </a:xfrm>
          <a:custGeom>
            <a:avLst/>
            <a:gdLst/>
            <a:ahLst/>
            <a:rect l="l" t="t" r="r" b="b"/>
            <a:pathLst>
              <a:path w="764402" h="764402">
                <a:moveTo>
                  <a:pt x="0" y="764402"/>
                </a:moveTo>
                <a:lnTo>
                  <a:pt x="764402" y="0"/>
                </a:lnTo>
                <a:lnTo>
                  <a:pt x="764402" y="764402"/>
                </a:lnTo>
                <a:lnTo>
                  <a:pt x="0" y="76440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5" name="CustomShape 6"/>
          <p:cNvSpPr/>
          <p:nvPr/>
        </p:nvSpPr>
        <p:spPr>
          <a:xfrm flipH="1" rot="16200000">
            <a:off x="3682440" y="4646160"/>
            <a:ext cx="1180080" cy="1182960"/>
          </a:xfrm>
          <a:custGeom>
            <a:avLst/>
            <a:gdLst/>
            <a:ahLst/>
            <a:rect l="l" t="t" r="r" b="b"/>
            <a:pathLst>
              <a:path w="1717965" h="1722348">
                <a:moveTo>
                  <a:pt x="0" y="0"/>
                </a:moveTo>
                <a:lnTo>
                  <a:pt x="171506" y="8661"/>
                </a:lnTo>
                <a:cubicBezTo>
                  <a:pt x="1040129" y="96874"/>
                  <a:pt x="1717965" y="830453"/>
                  <a:pt x="1717965" y="1722348"/>
                </a:cubicBezTo>
                <a:lnTo>
                  <a:pt x="1052945" y="1722348"/>
                </a:lnTo>
                <a:lnTo>
                  <a:pt x="1052945" y="1722347"/>
                </a:lnTo>
                <a:cubicBezTo>
                  <a:pt x="1052945" y="1174777"/>
                  <a:pt x="636794" y="724403"/>
                  <a:pt x="103511" y="670245"/>
                </a:cubicBezTo>
                <a:lnTo>
                  <a:pt x="0" y="665018"/>
                </a:lnTo>
                <a:close/>
              </a:path>
            </a:pathLst>
          </a:cu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6" name="CustomShape 7"/>
          <p:cNvSpPr/>
          <p:nvPr/>
        </p:nvSpPr>
        <p:spPr>
          <a:xfrm flipH="1" rot="10800000">
            <a:off x="7218360" y="7011000"/>
            <a:ext cx="1180080" cy="1182960"/>
          </a:xfrm>
          <a:custGeom>
            <a:avLst/>
            <a:gdLst/>
            <a:ahLst/>
            <a:rect l="l" t="t" r="r" b="b"/>
            <a:pathLst>
              <a:path w="1717965" h="1722348">
                <a:moveTo>
                  <a:pt x="0" y="0"/>
                </a:moveTo>
                <a:lnTo>
                  <a:pt x="171506" y="8661"/>
                </a:lnTo>
                <a:cubicBezTo>
                  <a:pt x="1040129" y="96874"/>
                  <a:pt x="1717965" y="830453"/>
                  <a:pt x="1717965" y="1722348"/>
                </a:cubicBezTo>
                <a:lnTo>
                  <a:pt x="1052945" y="1722348"/>
                </a:lnTo>
                <a:lnTo>
                  <a:pt x="1052945" y="1722347"/>
                </a:lnTo>
                <a:cubicBezTo>
                  <a:pt x="1052945" y="1174777"/>
                  <a:pt x="636794" y="724403"/>
                  <a:pt x="103511" y="670245"/>
                </a:cubicBezTo>
                <a:lnTo>
                  <a:pt x="0" y="665018"/>
                </a:lnTo>
                <a:close/>
              </a:path>
            </a:pathLst>
          </a:cu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7" name="CustomShape 8"/>
          <p:cNvSpPr/>
          <p:nvPr/>
        </p:nvSpPr>
        <p:spPr>
          <a:xfrm flipH="1" rot="10800000">
            <a:off x="4592160" y="5569560"/>
            <a:ext cx="455040" cy="918720"/>
          </a:xfrm>
          <a:prstGeom prst="rect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8" name="CustomShape 9"/>
          <p:cNvSpPr/>
          <p:nvPr/>
        </p:nvSpPr>
        <p:spPr>
          <a:xfrm flipH="1" rot="10800000">
            <a:off x="6493320" y="5569920"/>
            <a:ext cx="455040" cy="919080"/>
          </a:xfrm>
          <a:prstGeom prst="rect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9" name="CustomShape 10"/>
          <p:cNvSpPr/>
          <p:nvPr/>
        </p:nvSpPr>
        <p:spPr>
          <a:xfrm flipH="1" rot="8100000">
            <a:off x="5551560" y="3600360"/>
            <a:ext cx="524520" cy="524520"/>
          </a:xfrm>
          <a:custGeom>
            <a:avLst/>
            <a:gdLst/>
            <a:ahLst/>
            <a:rect l="l" t="t" r="r" b="b"/>
            <a:pathLst>
              <a:path w="764402" h="764402">
                <a:moveTo>
                  <a:pt x="0" y="764402"/>
                </a:moveTo>
                <a:lnTo>
                  <a:pt x="764402" y="0"/>
                </a:lnTo>
                <a:lnTo>
                  <a:pt x="764402" y="764402"/>
                </a:lnTo>
                <a:lnTo>
                  <a:pt x="0" y="764402"/>
                </a:lnTo>
                <a:close/>
              </a:path>
            </a:pathLst>
          </a:cu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0" name="CustomShape 11"/>
          <p:cNvSpPr/>
          <p:nvPr/>
        </p:nvSpPr>
        <p:spPr>
          <a:xfrm rot="16200000">
            <a:off x="1774800" y="1663920"/>
            <a:ext cx="1180080" cy="1182960"/>
          </a:xfrm>
          <a:custGeom>
            <a:avLst/>
            <a:gdLst/>
            <a:ahLst/>
            <a:rect l="l" t="t" r="r" b="b"/>
            <a:pathLst>
              <a:path w="1717965" h="1722348">
                <a:moveTo>
                  <a:pt x="0" y="0"/>
                </a:moveTo>
                <a:lnTo>
                  <a:pt x="171506" y="8661"/>
                </a:lnTo>
                <a:cubicBezTo>
                  <a:pt x="1040129" y="96874"/>
                  <a:pt x="1717965" y="830453"/>
                  <a:pt x="1717965" y="1722348"/>
                </a:cubicBezTo>
                <a:lnTo>
                  <a:pt x="1052945" y="1722348"/>
                </a:lnTo>
                <a:lnTo>
                  <a:pt x="1052945" y="1722347"/>
                </a:lnTo>
                <a:cubicBezTo>
                  <a:pt x="1052945" y="1174777"/>
                  <a:pt x="636794" y="724403"/>
                  <a:pt x="103511" y="670245"/>
                </a:cubicBezTo>
                <a:lnTo>
                  <a:pt x="0" y="665018"/>
                </a:lnTo>
                <a:close/>
              </a:path>
            </a:pathLst>
          </a:custGeom>
          <a:solidFill>
            <a:srgbClr val="a6a6a6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1" name="CustomShape 12"/>
          <p:cNvSpPr/>
          <p:nvPr/>
        </p:nvSpPr>
        <p:spPr>
          <a:xfrm>
            <a:off x="2957040" y="1657440"/>
            <a:ext cx="1180080" cy="1182960"/>
          </a:xfrm>
          <a:custGeom>
            <a:avLst/>
            <a:gdLst/>
            <a:ahLst/>
            <a:rect l="l" t="t" r="r" b="b"/>
            <a:pathLst>
              <a:path w="1717965" h="1722348">
                <a:moveTo>
                  <a:pt x="0" y="0"/>
                </a:moveTo>
                <a:lnTo>
                  <a:pt x="171506" y="8661"/>
                </a:lnTo>
                <a:cubicBezTo>
                  <a:pt x="1040129" y="96874"/>
                  <a:pt x="1717965" y="830453"/>
                  <a:pt x="1717965" y="1722348"/>
                </a:cubicBezTo>
                <a:lnTo>
                  <a:pt x="1052945" y="1722348"/>
                </a:lnTo>
                <a:lnTo>
                  <a:pt x="1052945" y="1722347"/>
                </a:lnTo>
                <a:cubicBezTo>
                  <a:pt x="1052945" y="1174777"/>
                  <a:pt x="636794" y="724403"/>
                  <a:pt x="103511" y="670245"/>
                </a:cubicBezTo>
                <a:lnTo>
                  <a:pt x="0" y="665018"/>
                </a:lnTo>
                <a:close/>
              </a:path>
            </a:pathLst>
          </a:custGeom>
          <a:solidFill>
            <a:srgbClr val="a6a6a6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2" name="CustomShape 13"/>
          <p:cNvSpPr/>
          <p:nvPr/>
        </p:nvSpPr>
        <p:spPr>
          <a:xfrm>
            <a:off x="1770120" y="2827080"/>
            <a:ext cx="455040" cy="1679040"/>
          </a:xfrm>
          <a:prstGeom prst="rect">
            <a:avLst/>
          </a:prstGeom>
          <a:solidFill>
            <a:srgbClr val="a6a6a6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3" name="CustomShape 14"/>
          <p:cNvSpPr/>
          <p:nvPr/>
        </p:nvSpPr>
        <p:spPr>
          <a:xfrm>
            <a:off x="3681720" y="2835000"/>
            <a:ext cx="455040" cy="919080"/>
          </a:xfrm>
          <a:prstGeom prst="rect">
            <a:avLst/>
          </a:prstGeom>
          <a:solidFill>
            <a:srgbClr val="a6a6a6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4" name="CustomShape 15"/>
          <p:cNvSpPr/>
          <p:nvPr/>
        </p:nvSpPr>
        <p:spPr>
          <a:xfrm rot="2700000">
            <a:off x="3650400" y="3358800"/>
            <a:ext cx="524520" cy="524520"/>
          </a:xfrm>
          <a:custGeom>
            <a:avLst/>
            <a:gdLst/>
            <a:ahLst/>
            <a:rect l="l" t="t" r="r" b="b"/>
            <a:pathLst>
              <a:path w="764402" h="764402">
                <a:moveTo>
                  <a:pt x="0" y="764402"/>
                </a:moveTo>
                <a:lnTo>
                  <a:pt x="764402" y="0"/>
                </a:lnTo>
                <a:lnTo>
                  <a:pt x="764402" y="764402"/>
                </a:lnTo>
                <a:lnTo>
                  <a:pt x="0" y="764402"/>
                </a:lnTo>
                <a:close/>
              </a:path>
            </a:pathLst>
          </a:custGeom>
          <a:solidFill>
            <a:srgbClr val="a6a6a6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5" name="CustomShape 16"/>
          <p:cNvSpPr/>
          <p:nvPr/>
        </p:nvSpPr>
        <p:spPr>
          <a:xfrm>
            <a:off x="2618640" y="2315880"/>
            <a:ext cx="610920" cy="61092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ontAwesome"/>
                <a:ea typeface="DejaVu Sans"/>
              </a:rPr>
              <a:t>1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6" name="CustomShape 17"/>
          <p:cNvSpPr/>
          <p:nvPr/>
        </p:nvSpPr>
        <p:spPr>
          <a:xfrm>
            <a:off x="6443640" y="3250800"/>
            <a:ext cx="2490840" cy="34945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10000"/>
              </a:lnSpc>
            </a:pPr>
            <a:r>
              <a:rPr b="0" lang="pl-PL" sz="16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Potwierdź swoją tożsamość w wybranym urzędzie i zweryfikuj dane osobowe z danymi z wniosku.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0000"/>
              </a:lnSpc>
            </a:pPr>
            <a:r>
              <a:rPr b="0" lang="pl-PL" sz="16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Urząd miasta/gminy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0000"/>
              </a:lnSpc>
            </a:pPr>
            <a:r>
              <a:rPr b="0" lang="pl-PL" sz="16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Starostwo powiatowe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0000"/>
              </a:lnSpc>
            </a:pPr>
            <a:r>
              <a:rPr b="0" lang="pl-PL" sz="16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Urząd skarbowy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0000"/>
              </a:lnSpc>
            </a:pPr>
            <a:r>
              <a:rPr b="0" lang="pl-PL" sz="16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Oddział ZUS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0000"/>
              </a:lnSpc>
            </a:pPr>
            <a:r>
              <a:rPr b="0" lang="pl-PL" sz="16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Twój bank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0000"/>
              </a:lnSpc>
            </a:pPr>
            <a:r>
              <a:rPr b="0" lang="pl-PL" sz="16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Urząd wojewódzki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7" name="CustomShape 18"/>
          <p:cNvSpPr/>
          <p:nvPr/>
        </p:nvSpPr>
        <p:spPr>
          <a:xfrm>
            <a:off x="6457680" y="2322000"/>
            <a:ext cx="610920" cy="61092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ontAwesome"/>
                <a:ea typeface="DejaVu Sans"/>
              </a:rPr>
              <a:t>3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8" name="CustomShape 19"/>
          <p:cNvSpPr/>
          <p:nvPr/>
        </p:nvSpPr>
        <p:spPr>
          <a:xfrm>
            <a:off x="4298040" y="2616840"/>
            <a:ext cx="1111320" cy="8924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1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0000"/>
              </a:lnSpc>
            </a:pPr>
            <a:r>
              <a:rPr b="0" lang="pl-PL" sz="18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Złóż wniosek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9" name="CustomShape 20"/>
          <p:cNvSpPr/>
          <p:nvPr/>
        </p:nvSpPr>
        <p:spPr>
          <a:xfrm>
            <a:off x="4534560" y="3954240"/>
            <a:ext cx="610920" cy="61092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ontAwesome"/>
                <a:ea typeface="DejaVu Sans"/>
              </a:rPr>
              <a:t>2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0" name="CustomShape 21"/>
          <p:cNvSpPr/>
          <p:nvPr/>
        </p:nvSpPr>
        <p:spPr>
          <a:xfrm>
            <a:off x="3709440" y="669600"/>
            <a:ext cx="2364480" cy="1218240"/>
          </a:xfrm>
          <a:custGeom>
            <a:avLst/>
            <a:gdLst/>
            <a:ahLst/>
            <a:rect l="l" t="t" r="r" b="b"/>
            <a:pathLst>
              <a:path w="7554457" h="1471089">
                <a:moveTo>
                  <a:pt x="0" y="245186"/>
                </a:moveTo>
                <a:cubicBezTo>
                  <a:pt x="0" y="109774"/>
                  <a:pt x="109774" y="0"/>
                  <a:pt x="245186" y="0"/>
                </a:cubicBezTo>
                <a:lnTo>
                  <a:pt x="7309271" y="0"/>
                </a:lnTo>
                <a:cubicBezTo>
                  <a:pt x="7444683" y="0"/>
                  <a:pt x="7554457" y="109774"/>
                  <a:pt x="7554457" y="245186"/>
                </a:cubicBezTo>
                <a:lnTo>
                  <a:pt x="7554457" y="1225903"/>
                </a:lnTo>
                <a:cubicBezTo>
                  <a:pt x="7554457" y="1361315"/>
                  <a:pt x="7444683" y="1471089"/>
                  <a:pt x="7309271" y="1471089"/>
                </a:cubicBezTo>
                <a:lnTo>
                  <a:pt x="245186" y="1471089"/>
                </a:lnTo>
                <a:cubicBezTo>
                  <a:pt x="109774" y="1471089"/>
                  <a:pt x="0" y="1361315"/>
                  <a:pt x="0" y="1225903"/>
                </a:cubicBezTo>
                <a:lnTo>
                  <a:pt x="0" y="245186"/>
                </a:lnTo>
                <a:close/>
              </a:path>
            </a:pathLst>
          </a:custGeom>
          <a:solidFill>
            <a:srgbClr val="c00000"/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55520" rIns="155520" tIns="155520" bIns="155520" anchor="ctr"/>
          <a:p>
            <a:pPr algn="ctr">
              <a:lnSpc>
                <a:spcPct val="90000"/>
              </a:lnSpc>
              <a:spcAft>
                <a:spcPts val="839"/>
              </a:spcAft>
            </a:pPr>
            <a:r>
              <a:rPr b="1" lang="pl-PL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Profil zaufany eG0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1" name="CustomShape 22"/>
          <p:cNvSpPr/>
          <p:nvPr/>
        </p:nvSpPr>
        <p:spPr>
          <a:xfrm>
            <a:off x="-232560" y="4717440"/>
            <a:ext cx="457128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Załóż konto na portalu: </a:t>
            </a:r>
            <a:r>
              <a:rPr b="0" lang="pl-PL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1"/>
              </a:rPr>
              <a:t>http://</a:t>
            </a:r>
            <a:r>
              <a:rPr b="0" lang="pl-PL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2"/>
              </a:rPr>
              <a:t>www.epuap.gov.pl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69" dur="indefinite" restart="never" nodeType="tmRoot">
          <p:childTnLst>
            <p:seq>
              <p:cTn id="4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Picture 25" descr=""/>
          <p:cNvPicPr/>
          <p:nvPr/>
        </p:nvPicPr>
        <p:blipFill>
          <a:blip r:embed="rId1"/>
          <a:stretch/>
        </p:blipFill>
        <p:spPr>
          <a:xfrm>
            <a:off x="479160" y="2268360"/>
            <a:ext cx="4341960" cy="3504600"/>
          </a:xfrm>
          <a:prstGeom prst="rect">
            <a:avLst/>
          </a:prstGeom>
          <a:ln>
            <a:noFill/>
          </a:ln>
        </p:spPr>
      </p:pic>
      <p:sp>
        <p:nvSpPr>
          <p:cNvPr id="483" name="CustomShape 1"/>
          <p:cNvSpPr/>
          <p:nvPr/>
        </p:nvSpPr>
        <p:spPr>
          <a:xfrm>
            <a:off x="6150960" y="2261160"/>
            <a:ext cx="2503800" cy="101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l-PL" sz="1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DejaVu Sans"/>
              </a:rPr>
              <a:t>Wykaz punktów potwierdzających profil zaufany znajdziesz na:  </a:t>
            </a:r>
            <a:r>
              <a:rPr b="0" lang="pl-PL" sz="14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DejaVu Sans"/>
              </a:rPr>
              <a:t>https://pz.gov.pl/pz/confirmationPointAddressesList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4" name="CustomShape 2"/>
          <p:cNvSpPr/>
          <p:nvPr/>
        </p:nvSpPr>
        <p:spPr>
          <a:xfrm>
            <a:off x="6150960" y="3495240"/>
            <a:ext cx="2503800" cy="85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r>
              <a:rPr b="0" lang="pl-PL" sz="1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DejaVu Sans"/>
              </a:rPr>
              <a:t>Profil zaufany możesz potwierdzić w każdym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l-PL" sz="1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DejaVu Sans"/>
              </a:rPr>
              <a:t>z urzędów skarbowych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5" name="CustomShape 3"/>
          <p:cNvSpPr/>
          <p:nvPr/>
        </p:nvSpPr>
        <p:spPr>
          <a:xfrm>
            <a:off x="6150960" y="4739040"/>
            <a:ext cx="2854440" cy="161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l-PL" sz="1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DejaVu Sans"/>
              </a:rPr>
              <a:t>Potwierdzający ustali Twoją tożsamość na podstawie dowodu osobistego lub paszportu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l-PL" sz="1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DejaVu Sans"/>
              </a:rPr>
              <a:t>Punkt potwierdzający zweryfikuje dane z wniosku z danymi z profilu użytkownika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6" name="CustomShape 4"/>
          <p:cNvSpPr/>
          <p:nvPr/>
        </p:nvSpPr>
        <p:spPr>
          <a:xfrm>
            <a:off x="5383080" y="2226240"/>
            <a:ext cx="609480" cy="60948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ontAwesome"/>
                <a:ea typeface="DejaVu Sans"/>
              </a:rPr>
              <a:t>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7" name="CustomShape 5"/>
          <p:cNvSpPr/>
          <p:nvPr/>
        </p:nvSpPr>
        <p:spPr>
          <a:xfrm>
            <a:off x="5383080" y="3453840"/>
            <a:ext cx="609480" cy="609480"/>
          </a:xfrm>
          <a:prstGeom prst="ellipse">
            <a:avLst/>
          </a:prstGeom>
          <a:solidFill>
            <a:srgbClr val="262626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ontAwesome"/>
                <a:ea typeface="DejaVu Sans"/>
              </a:rPr>
              <a:t>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8" name="CustomShape 6"/>
          <p:cNvSpPr/>
          <p:nvPr/>
        </p:nvSpPr>
        <p:spPr>
          <a:xfrm>
            <a:off x="5383080" y="4667040"/>
            <a:ext cx="609480" cy="609480"/>
          </a:xfrm>
          <a:prstGeom prst="ellipse">
            <a:avLst/>
          </a:prstGeom>
          <a:solidFill>
            <a:srgbClr val="a6a6a6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ontAwesome"/>
                <a:ea typeface="DejaVu Sans"/>
              </a:rPr>
              <a:t>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71" dur="indefinite" restart="never" nodeType="tmRoot">
          <p:childTnLst>
            <p:seq>
              <p:cTn id="472" dur="indefinite" nodeType="mainSeq">
                <p:childTnLst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477" dur="2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80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83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86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89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92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95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CustomShape 1"/>
          <p:cNvSpPr/>
          <p:nvPr/>
        </p:nvSpPr>
        <p:spPr>
          <a:xfrm>
            <a:off x="4349520" y="2961360"/>
            <a:ext cx="3659040" cy="1976040"/>
          </a:xfrm>
          <a:prstGeom prst="homePlate">
            <a:avLst>
              <a:gd name="adj" fmla="val 50000"/>
            </a:avLst>
          </a:prstGeom>
          <a:solidFill>
            <a:srgbClr val="c00000"/>
          </a:solidFill>
          <a:ln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 otrzymaniu profilu zaufanego wysyłasz przygotowany JPK VAT poprzez aplikację Klient JPK 2.0</a:t>
            </a: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0" name="CustomShape 2"/>
          <p:cNvSpPr/>
          <p:nvPr/>
        </p:nvSpPr>
        <p:spPr>
          <a:xfrm>
            <a:off x="7773480" y="2620800"/>
            <a:ext cx="546840" cy="557280"/>
          </a:xfrm>
          <a:custGeom>
            <a:avLst/>
            <a:gdLst/>
            <a:ahLst/>
            <a:rect l="l" t="t" r="r" b="b"/>
            <a:pathLst>
              <a:path w="71" h="62">
                <a:moveTo>
                  <a:pt x="71" y="3"/>
                </a:moveTo>
                <a:lnTo>
                  <a:pt x="0" y="62"/>
                </a:lnTo>
                <a:lnTo>
                  <a:pt x="14" y="0"/>
                </a:lnTo>
                <a:lnTo>
                  <a:pt x="71" y="3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1" name="CustomShape 3"/>
          <p:cNvSpPr/>
          <p:nvPr/>
        </p:nvSpPr>
        <p:spPr>
          <a:xfrm>
            <a:off x="7295400" y="1936440"/>
            <a:ext cx="1773000" cy="1070280"/>
          </a:xfrm>
          <a:custGeom>
            <a:avLst/>
            <a:gdLst/>
            <a:ahLst/>
            <a:rect l="l" t="t" r="r" b="b"/>
            <a:pathLst>
              <a:path w="230" h="119">
                <a:moveTo>
                  <a:pt x="230" y="0"/>
                </a:moveTo>
                <a:lnTo>
                  <a:pt x="0" y="26"/>
                </a:lnTo>
                <a:lnTo>
                  <a:pt x="140" y="119"/>
                </a:lnTo>
                <a:lnTo>
                  <a:pt x="23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2" name="CustomShape 4"/>
          <p:cNvSpPr/>
          <p:nvPr/>
        </p:nvSpPr>
        <p:spPr>
          <a:xfrm>
            <a:off x="7680960" y="2008440"/>
            <a:ext cx="1256400" cy="1169280"/>
          </a:xfrm>
          <a:custGeom>
            <a:avLst/>
            <a:gdLst/>
            <a:ahLst/>
            <a:rect l="l" t="t" r="r" b="b"/>
            <a:pathLst>
              <a:path w="163" h="130">
                <a:moveTo>
                  <a:pt x="163" y="0"/>
                </a:moveTo>
                <a:lnTo>
                  <a:pt x="0" y="52"/>
                </a:lnTo>
                <a:lnTo>
                  <a:pt x="12" y="130"/>
                </a:lnTo>
                <a:lnTo>
                  <a:pt x="26" y="68"/>
                </a:lnTo>
                <a:lnTo>
                  <a:pt x="16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3" name="CustomShape 5"/>
          <p:cNvSpPr/>
          <p:nvPr/>
        </p:nvSpPr>
        <p:spPr>
          <a:xfrm>
            <a:off x="431640" y="1665000"/>
            <a:ext cx="3279240" cy="1772640"/>
          </a:xfrm>
          <a:prstGeom prst="roundRect">
            <a:avLst>
              <a:gd name="adj" fmla="val 16667"/>
            </a:avLst>
          </a:prstGeom>
          <a:solidFill>
            <a:schemeClr val="tx1">
              <a:lumMod val="75000"/>
              <a:lumOff val="25000"/>
            </a:schemeClr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94" name="CustomShape 6"/>
          <p:cNvSpPr/>
          <p:nvPr/>
        </p:nvSpPr>
        <p:spPr>
          <a:xfrm>
            <a:off x="505440" y="1751400"/>
            <a:ext cx="3130920" cy="142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0840" rIns="60840" tIns="60840" bIns="60840" anchor="ctr"/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b="1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Punkt potwierdzający drukuje Twój wniosek o potwierdzenie profilu zaufanego.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b="1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Podpisujesz wniosek.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5" name="CustomShape 7"/>
          <p:cNvSpPr/>
          <p:nvPr/>
        </p:nvSpPr>
        <p:spPr>
          <a:xfrm>
            <a:off x="431640" y="4169520"/>
            <a:ext cx="3279240" cy="228564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96" name="CustomShape 8"/>
          <p:cNvSpPr/>
          <p:nvPr/>
        </p:nvSpPr>
        <p:spPr>
          <a:xfrm>
            <a:off x="510120" y="4281120"/>
            <a:ext cx="3121920" cy="206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3280" rIns="53280" tIns="53280" bIns="53280" anchor="ctr"/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b="1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Urząd po pozytywnej weryfikacji danych, potwierdza profil zaufany i odnotowuje to na wydrukowanym wniosku wraz z podaniem czasu potwierdzenia.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7" name="CustomShape 9"/>
          <p:cNvSpPr/>
          <p:nvPr/>
        </p:nvSpPr>
        <p:spPr>
          <a:xfrm>
            <a:off x="2071440" y="3438360"/>
            <a:ext cx="360" cy="765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e21232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8" name="CustomShape 10"/>
          <p:cNvSpPr/>
          <p:nvPr/>
        </p:nvSpPr>
        <p:spPr>
          <a:xfrm>
            <a:off x="3711240" y="4728960"/>
            <a:ext cx="6372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e21232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496" dur="indefinite" restart="never" nodeType="tmRoot">
          <p:childTnLst>
            <p:seq>
              <p:cTn id="49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CustomShape 1"/>
          <p:cNvSpPr/>
          <p:nvPr/>
        </p:nvSpPr>
        <p:spPr>
          <a:xfrm>
            <a:off x="533520" y="3769560"/>
            <a:ext cx="8294400" cy="1796400"/>
          </a:xfrm>
          <a:prstGeom prst="rect">
            <a:avLst/>
          </a:prstGeom>
          <a:ln>
            <a:solidFill>
              <a:schemeClr val="accent1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0" rIns="0" tIns="0" bIns="0" anchor="ctr"/>
          <a:p>
            <a:pPr algn="ctr">
              <a:lnSpc>
                <a:spcPct val="150000"/>
              </a:lnSpc>
              <a:spcBef>
                <a:spcPts val="751"/>
              </a:spcBef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b="1" lang="pl-PL" sz="20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oboto light"/>
                <a:ea typeface="DejaVu Sans"/>
              </a:rPr>
              <a:t>Sprawdź czy Twój banki umożliwia uzyskanie profilu zaufanego przez internetowy system transakcyjny.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b="1" lang="pl-PL" sz="20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oboto light"/>
                <a:ea typeface="DejaVu Sans"/>
              </a:rPr>
              <a:t>Wystarczy zalogować się do swojego konta i postępować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b="1" lang="pl-PL" sz="20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oboto light"/>
                <a:ea typeface="DejaVu Sans"/>
              </a:rPr>
              <a:t>zgodnie z instrukcją.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751"/>
              </a:spcBef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0" name="CustomShape 2"/>
          <p:cNvSpPr/>
          <p:nvPr/>
        </p:nvSpPr>
        <p:spPr>
          <a:xfrm>
            <a:off x="3346920" y="1046520"/>
            <a:ext cx="2449440" cy="2416320"/>
          </a:xfrm>
          <a:prstGeom prst="ellipse">
            <a:avLst/>
          </a:prstGeom>
          <a:solidFill>
            <a:srgbClr val="c000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3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Ważne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98" dur="indefinite" restart="never" nodeType="tmRoot">
          <p:childTnLst>
            <p:seq>
              <p:cTn id="499" dur="indefinite" nodeType="mainSeq">
                <p:childTnLst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04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509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CustomShape 1"/>
          <p:cNvSpPr/>
          <p:nvPr/>
        </p:nvSpPr>
        <p:spPr>
          <a:xfrm>
            <a:off x="1617840" y="3583080"/>
            <a:ext cx="459000" cy="727560"/>
          </a:xfrm>
          <a:custGeom>
            <a:avLst/>
            <a:gdLst/>
            <a:ahLst/>
            <a:rect l="l" t="t" r="r" b="b"/>
            <a:pathLst>
              <a:path w="139" h="218">
                <a:moveTo>
                  <a:pt x="139" y="218"/>
                </a:moveTo>
                <a:cubicBezTo>
                  <a:pt x="139" y="0"/>
                  <a:pt x="139" y="0"/>
                  <a:pt x="139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49" y="0"/>
                  <a:pt x="0" y="4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69"/>
                  <a:pt x="49" y="218"/>
                  <a:pt x="109" y="218"/>
                </a:cubicBezTo>
                <a:lnTo>
                  <a:pt x="139" y="218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2" name="CustomShape 2"/>
          <p:cNvSpPr/>
          <p:nvPr/>
        </p:nvSpPr>
        <p:spPr>
          <a:xfrm>
            <a:off x="2041200" y="3583080"/>
            <a:ext cx="165600" cy="727560"/>
          </a:xfrm>
          <a:prstGeom prst="rect">
            <a:avLst/>
          </a:prstGeom>
          <a:solidFill>
            <a:srgbClr val="73707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3" name="CustomShape 3"/>
          <p:cNvSpPr/>
          <p:nvPr/>
        </p:nvSpPr>
        <p:spPr>
          <a:xfrm>
            <a:off x="1617840" y="3947760"/>
            <a:ext cx="585000" cy="362520"/>
          </a:xfrm>
          <a:custGeom>
            <a:avLst/>
            <a:gdLst/>
            <a:ahLst/>
            <a:rect l="l" t="t" r="r" b="b"/>
            <a:pathLst>
              <a:path w="177" h="109">
                <a:moveTo>
                  <a:pt x="0" y="0"/>
                </a:moveTo>
                <a:cubicBezTo>
                  <a:pt x="177" y="0"/>
                  <a:pt x="177" y="0"/>
                  <a:pt x="177" y="0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39" y="109"/>
                  <a:pt x="139" y="109"/>
                  <a:pt x="139" y="109"/>
                </a:cubicBezTo>
                <a:cubicBezTo>
                  <a:pt x="128" y="109"/>
                  <a:pt x="128" y="109"/>
                  <a:pt x="128" y="109"/>
                </a:cubicBezTo>
                <a:cubicBezTo>
                  <a:pt x="109" y="109"/>
                  <a:pt x="109" y="109"/>
                  <a:pt x="109" y="109"/>
                </a:cubicBezTo>
                <a:cubicBezTo>
                  <a:pt x="49" y="109"/>
                  <a:pt x="0" y="60"/>
                  <a:pt x="0" y="0"/>
                </a:cubicBezTo>
                <a:close/>
              </a:path>
            </a:pathLst>
          </a:custGeom>
          <a:solidFill>
            <a:srgbClr val="333333">
              <a:alpha val="1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4" name="CustomShape 4"/>
          <p:cNvSpPr/>
          <p:nvPr/>
        </p:nvSpPr>
        <p:spPr>
          <a:xfrm>
            <a:off x="2211480" y="3583080"/>
            <a:ext cx="4789800" cy="72756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 Bold"/>
                <a:ea typeface="DejaVu Sans"/>
              </a:rPr>
              <a:t>4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5" name="CustomShape 5"/>
          <p:cNvSpPr/>
          <p:nvPr/>
        </p:nvSpPr>
        <p:spPr>
          <a:xfrm>
            <a:off x="2211480" y="3947760"/>
            <a:ext cx="4789800" cy="362520"/>
          </a:xfrm>
          <a:prstGeom prst="rect">
            <a:avLst/>
          </a:prstGeom>
          <a:solidFill>
            <a:srgbClr val="333333">
              <a:alpha val="1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6" name="CustomShape 6"/>
          <p:cNvSpPr/>
          <p:nvPr/>
        </p:nvSpPr>
        <p:spPr>
          <a:xfrm>
            <a:off x="7001640" y="3583080"/>
            <a:ext cx="660960" cy="727560"/>
          </a:xfrm>
          <a:custGeom>
            <a:avLst/>
            <a:gdLst/>
            <a:ahLst/>
            <a:rect l="l" t="t" r="r" b="b"/>
            <a:pathLst>
              <a:path w="261" h="521">
                <a:moveTo>
                  <a:pt x="261" y="261"/>
                </a:moveTo>
                <a:lnTo>
                  <a:pt x="0" y="0"/>
                </a:lnTo>
                <a:lnTo>
                  <a:pt x="0" y="521"/>
                </a:lnTo>
                <a:lnTo>
                  <a:pt x="261" y="261"/>
                </a:lnTo>
                <a:close/>
              </a:path>
            </a:pathLst>
          </a:custGeom>
          <a:solidFill>
            <a:srgbClr val="ecae7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7" name="CustomShape 7"/>
          <p:cNvSpPr/>
          <p:nvPr/>
        </p:nvSpPr>
        <p:spPr>
          <a:xfrm>
            <a:off x="7463160" y="3840120"/>
            <a:ext cx="199440" cy="213120"/>
          </a:xfrm>
          <a:custGeom>
            <a:avLst/>
            <a:gdLst/>
            <a:ahLst/>
            <a:rect l="l" t="t" r="r" b="b"/>
            <a:pathLst>
              <a:path w="79" h="153">
                <a:moveTo>
                  <a:pt x="79" y="77"/>
                </a:moveTo>
                <a:lnTo>
                  <a:pt x="0" y="153"/>
                </a:lnTo>
                <a:lnTo>
                  <a:pt x="0" y="0"/>
                </a:lnTo>
                <a:lnTo>
                  <a:pt x="0" y="0"/>
                </a:lnTo>
                <a:lnTo>
                  <a:pt x="79" y="77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8" name="CustomShape 8"/>
          <p:cNvSpPr/>
          <p:nvPr/>
        </p:nvSpPr>
        <p:spPr>
          <a:xfrm>
            <a:off x="7001640" y="3947760"/>
            <a:ext cx="660960" cy="362520"/>
          </a:xfrm>
          <a:custGeom>
            <a:avLst/>
            <a:gdLst/>
            <a:ahLst/>
            <a:rect l="l" t="t" r="r" b="b"/>
            <a:pathLst>
              <a:path w="261" h="260">
                <a:moveTo>
                  <a:pt x="261" y="0"/>
                </a:moveTo>
                <a:lnTo>
                  <a:pt x="0" y="260"/>
                </a:lnTo>
                <a:lnTo>
                  <a:pt x="0" y="0"/>
                </a:lnTo>
                <a:lnTo>
                  <a:pt x="261" y="0"/>
                </a:lnTo>
                <a:close/>
              </a:path>
            </a:pathLst>
          </a:custGeom>
          <a:solidFill>
            <a:srgbClr val="333333">
              <a:alpha val="1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9" name="Line 9"/>
          <p:cNvSpPr/>
          <p:nvPr/>
        </p:nvSpPr>
        <p:spPr>
          <a:xfrm flipV="1">
            <a:off x="4634640" y="4533840"/>
            <a:ext cx="360" cy="453240"/>
          </a:xfrm>
          <a:prstGeom prst="line">
            <a:avLst/>
          </a:prstGeom>
          <a:ln w="6480">
            <a:solidFill>
              <a:srgbClr val="262626"/>
            </a:solidFill>
            <a:miter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10" name="CustomShape 10"/>
          <p:cNvSpPr/>
          <p:nvPr/>
        </p:nvSpPr>
        <p:spPr>
          <a:xfrm>
            <a:off x="4386240" y="4800240"/>
            <a:ext cx="551160" cy="551160"/>
          </a:xfrm>
          <a:prstGeom prst="ellipse">
            <a:avLst/>
          </a:prstGeom>
          <a:solidFill>
            <a:srgbClr val="262626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ontAwesome"/>
                <a:ea typeface="DejaVu Sans"/>
              </a:rPr>
              <a:t>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1" name="CustomShape 11"/>
          <p:cNvSpPr/>
          <p:nvPr/>
        </p:nvSpPr>
        <p:spPr>
          <a:xfrm>
            <a:off x="555840" y="1642320"/>
            <a:ext cx="8027640" cy="1528200"/>
          </a:xfrm>
          <a:custGeom>
            <a:avLst/>
            <a:gdLst/>
            <a:ahLst/>
            <a:rect l="l" t="t" r="r" b="b"/>
            <a:pathLst>
              <a:path w="7554457" h="1471089">
                <a:moveTo>
                  <a:pt x="0" y="245186"/>
                </a:moveTo>
                <a:cubicBezTo>
                  <a:pt x="0" y="109774"/>
                  <a:pt x="109774" y="0"/>
                  <a:pt x="245186" y="0"/>
                </a:cubicBezTo>
                <a:lnTo>
                  <a:pt x="7309271" y="0"/>
                </a:lnTo>
                <a:cubicBezTo>
                  <a:pt x="7444683" y="0"/>
                  <a:pt x="7554457" y="109774"/>
                  <a:pt x="7554457" y="245186"/>
                </a:cubicBezTo>
                <a:lnTo>
                  <a:pt x="7554457" y="1225903"/>
                </a:lnTo>
                <a:cubicBezTo>
                  <a:pt x="7554457" y="1361315"/>
                  <a:pt x="7444683" y="1471089"/>
                  <a:pt x="7309271" y="1471089"/>
                </a:cubicBezTo>
                <a:lnTo>
                  <a:pt x="245186" y="1471089"/>
                </a:lnTo>
                <a:cubicBezTo>
                  <a:pt x="109774" y="1471089"/>
                  <a:pt x="0" y="1361315"/>
                  <a:pt x="0" y="1225903"/>
                </a:cubicBezTo>
                <a:lnTo>
                  <a:pt x="0" y="245186"/>
                </a:lnTo>
                <a:close/>
              </a:path>
            </a:pathLst>
          </a:custGeom>
          <a:solidFill>
            <a:srgbClr val="c00000"/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55520" rIns="155520" tIns="155520" bIns="155520" anchor="ctr"/>
          <a:p>
            <a:pPr algn="ctr">
              <a:lnSpc>
                <a:spcPct val="90000"/>
              </a:lnSpc>
              <a:spcAft>
                <a:spcPts val="1261"/>
              </a:spcAft>
            </a:pPr>
            <a:r>
              <a:rPr b="1" lang="pl-PL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JPK_VAT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1261"/>
              </a:spcAft>
            </a:pPr>
            <a:r>
              <a:rPr b="1" lang="pl-PL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KROK 4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2" name="CustomShape 12"/>
          <p:cNvSpPr/>
          <p:nvPr/>
        </p:nvSpPr>
        <p:spPr>
          <a:xfrm>
            <a:off x="1828800" y="5628240"/>
            <a:ext cx="5633640" cy="140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r>
              <a:rPr b="1" lang="pl-PL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Pobierz aplikację Klient JPK 2.0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b="1" lang="pl-PL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 wysyłania JPK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b="1" lang="pl-PL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Przy jej pomocy przekonwertuj tabelę CSV na JPK_VAT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10" dur="indefinite" restart="never" nodeType="tmRoot">
          <p:childTnLst>
            <p:seq>
              <p:cTn id="511" dur="indefinite" nodeType="mainSeq">
                <p:childTnLst>
                  <p:par>
                    <p:cTn id="512" fill="hold">
                      <p:stCondLst>
                        <p:cond delay="indefinite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16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21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2" fill="hold">
                      <p:stCondLst>
                        <p:cond delay="indefinite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526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31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2" fill="hold">
                      <p:stCondLst>
                        <p:cond delay="indefinite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36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CustomShape 1"/>
          <p:cNvSpPr/>
          <p:nvPr/>
        </p:nvSpPr>
        <p:spPr>
          <a:xfrm>
            <a:off x="2220840" y="6399000"/>
            <a:ext cx="47016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Ministerstwo Finansów Departament Poboru Podatków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4" name="CustomShape 2"/>
          <p:cNvSpPr/>
          <p:nvPr/>
        </p:nvSpPr>
        <p:spPr>
          <a:xfrm>
            <a:off x="3004560" y="2092320"/>
            <a:ext cx="5942880" cy="338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Aplikację pobierz ze strony </a:t>
            </a:r>
            <a:r>
              <a:rPr b="0" lang="pl-PL" sz="2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1"/>
              </a:rPr>
              <a:t>www.jpk.mf.gov.pl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Zainstaluj na swoim komputerze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Aplikacja służy do konwersji pliku (z CSV na XML) i do wysyłki JPK.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Wybierz aplikację w wersji dla systemu operacyjnego, którego używasz na twoim komputerze (Windows, Linux).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15" name="Picture 29" descr=""/>
          <p:cNvPicPr/>
          <p:nvPr/>
        </p:nvPicPr>
        <p:blipFill>
          <a:blip r:embed="rId2"/>
          <a:stretch/>
        </p:blipFill>
        <p:spPr>
          <a:xfrm>
            <a:off x="270360" y="1999080"/>
            <a:ext cx="2565360" cy="3636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37" dur="indefinite" restart="never" nodeType="tmRoot">
          <p:childTnLst>
            <p:seq>
              <p:cTn id="538" dur="indefinite" nodeType="mainSeq">
                <p:childTnLst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543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Obraz 3" descr=""/>
          <p:cNvPicPr/>
          <p:nvPr/>
        </p:nvPicPr>
        <p:blipFill>
          <a:blip r:embed="rId1"/>
          <a:srcRect l="12758" t="15265" r="13984" b="4556"/>
          <a:stretch/>
        </p:blipFill>
        <p:spPr>
          <a:xfrm>
            <a:off x="375840" y="1443240"/>
            <a:ext cx="8767440" cy="5396760"/>
          </a:xfrm>
          <a:prstGeom prst="rect">
            <a:avLst/>
          </a:prstGeom>
          <a:ln>
            <a:noFill/>
          </a:ln>
        </p:spPr>
      </p:pic>
      <p:sp>
        <p:nvSpPr>
          <p:cNvPr id="517" name="CustomShape 1"/>
          <p:cNvSpPr/>
          <p:nvPr/>
        </p:nvSpPr>
        <p:spPr>
          <a:xfrm>
            <a:off x="3668400" y="252000"/>
            <a:ext cx="4252320" cy="1029960"/>
          </a:xfrm>
          <a:custGeom>
            <a:avLst/>
            <a:gdLst/>
            <a:ahLst/>
            <a:rect l="l" t="t" r="r" b="b"/>
            <a:pathLst>
              <a:path w="7554457" h="1471089">
                <a:moveTo>
                  <a:pt x="0" y="245186"/>
                </a:moveTo>
                <a:cubicBezTo>
                  <a:pt x="0" y="109774"/>
                  <a:pt x="109774" y="0"/>
                  <a:pt x="245186" y="0"/>
                </a:cubicBezTo>
                <a:lnTo>
                  <a:pt x="7309271" y="0"/>
                </a:lnTo>
                <a:cubicBezTo>
                  <a:pt x="7444683" y="0"/>
                  <a:pt x="7554457" y="109774"/>
                  <a:pt x="7554457" y="245186"/>
                </a:cubicBezTo>
                <a:lnTo>
                  <a:pt x="7554457" y="1225903"/>
                </a:lnTo>
                <a:cubicBezTo>
                  <a:pt x="7554457" y="1361315"/>
                  <a:pt x="7444683" y="1471089"/>
                  <a:pt x="7309271" y="1471089"/>
                </a:cubicBezTo>
                <a:lnTo>
                  <a:pt x="245186" y="1471089"/>
                </a:lnTo>
                <a:cubicBezTo>
                  <a:pt x="109774" y="1471089"/>
                  <a:pt x="0" y="1361315"/>
                  <a:pt x="0" y="1225903"/>
                </a:cubicBezTo>
                <a:lnTo>
                  <a:pt x="0" y="245186"/>
                </a:lnTo>
                <a:close/>
              </a:path>
            </a:pathLst>
          </a:custGeom>
          <a:solidFill>
            <a:srgbClr val="c00000"/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55520" rIns="155520" tIns="155520" bIns="155520" anchor="ctr"/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b="1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Widok strony WWW.JPK.MF.GOV.PL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44" dur="indefinite" restart="never" nodeType="tmRoot">
          <p:childTnLst>
            <p:seq>
              <p:cTn id="54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Obraz 3" descr=""/>
          <p:cNvPicPr/>
          <p:nvPr/>
        </p:nvPicPr>
        <p:blipFill>
          <a:blip r:embed="rId1"/>
          <a:srcRect l="13370" t="19066" r="17862" b="13543"/>
          <a:stretch/>
        </p:blipFill>
        <p:spPr>
          <a:xfrm>
            <a:off x="280080" y="1539720"/>
            <a:ext cx="8863200" cy="4885560"/>
          </a:xfrm>
          <a:prstGeom prst="rect">
            <a:avLst/>
          </a:prstGeom>
          <a:ln>
            <a:noFill/>
          </a:ln>
        </p:spPr>
      </p:pic>
      <p:sp>
        <p:nvSpPr>
          <p:cNvPr id="519" name="CustomShape 1"/>
          <p:cNvSpPr/>
          <p:nvPr/>
        </p:nvSpPr>
        <p:spPr>
          <a:xfrm>
            <a:off x="1576800" y="1903320"/>
            <a:ext cx="1202760" cy="1520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ffff00"/>
            </a:solidFill>
            <a:round/>
            <a:tailEnd len="med" type="arrow" w="med"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20" name="CustomShape 2"/>
          <p:cNvSpPr/>
          <p:nvPr/>
        </p:nvSpPr>
        <p:spPr>
          <a:xfrm>
            <a:off x="3668400" y="252000"/>
            <a:ext cx="4252320" cy="1029960"/>
          </a:xfrm>
          <a:custGeom>
            <a:avLst/>
            <a:gdLst/>
            <a:ahLst/>
            <a:rect l="l" t="t" r="r" b="b"/>
            <a:pathLst>
              <a:path w="7554457" h="1471089">
                <a:moveTo>
                  <a:pt x="0" y="245186"/>
                </a:moveTo>
                <a:cubicBezTo>
                  <a:pt x="0" y="109774"/>
                  <a:pt x="109774" y="0"/>
                  <a:pt x="245186" y="0"/>
                </a:cubicBezTo>
                <a:lnTo>
                  <a:pt x="7309271" y="0"/>
                </a:lnTo>
                <a:cubicBezTo>
                  <a:pt x="7444683" y="0"/>
                  <a:pt x="7554457" y="109774"/>
                  <a:pt x="7554457" y="245186"/>
                </a:cubicBezTo>
                <a:lnTo>
                  <a:pt x="7554457" y="1225903"/>
                </a:lnTo>
                <a:cubicBezTo>
                  <a:pt x="7554457" y="1361315"/>
                  <a:pt x="7444683" y="1471089"/>
                  <a:pt x="7309271" y="1471089"/>
                </a:cubicBezTo>
                <a:lnTo>
                  <a:pt x="245186" y="1471089"/>
                </a:lnTo>
                <a:cubicBezTo>
                  <a:pt x="109774" y="1471089"/>
                  <a:pt x="0" y="1361315"/>
                  <a:pt x="0" y="1225903"/>
                </a:cubicBezTo>
                <a:lnTo>
                  <a:pt x="0" y="245186"/>
                </a:lnTo>
                <a:close/>
              </a:path>
            </a:pathLst>
          </a:custGeom>
          <a:solidFill>
            <a:srgbClr val="c00000"/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55520" rIns="155520" tIns="155520" bIns="155520" anchor="ctr"/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b="1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Widok strony WWW.JPK.MF.GOV.PL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46" dur="indefinite" restart="never" nodeType="tmRoot">
          <p:childTnLst>
            <p:seq>
              <p:cTn id="54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Obraz 5" descr=""/>
          <p:cNvPicPr/>
          <p:nvPr/>
        </p:nvPicPr>
        <p:blipFill>
          <a:blip r:embed="rId1"/>
          <a:srcRect l="13167" t="15083" r="14187" b="17806"/>
          <a:stretch/>
        </p:blipFill>
        <p:spPr>
          <a:xfrm>
            <a:off x="52560" y="1513080"/>
            <a:ext cx="8976960" cy="4963320"/>
          </a:xfrm>
          <a:prstGeom prst="rect">
            <a:avLst/>
          </a:prstGeom>
          <a:ln>
            <a:noFill/>
          </a:ln>
        </p:spPr>
      </p:pic>
      <p:sp>
        <p:nvSpPr>
          <p:cNvPr id="522" name="CustomShape 1"/>
          <p:cNvSpPr/>
          <p:nvPr/>
        </p:nvSpPr>
        <p:spPr>
          <a:xfrm flipH="1">
            <a:off x="1893240" y="4584600"/>
            <a:ext cx="3070800" cy="570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chemeClr val="accent1"/>
            </a:solidFill>
            <a:round/>
            <a:tailEnd len="med" type="arrow" w="med"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23" name="CustomShape 2"/>
          <p:cNvSpPr/>
          <p:nvPr/>
        </p:nvSpPr>
        <p:spPr>
          <a:xfrm>
            <a:off x="4965840" y="3860640"/>
            <a:ext cx="2367360" cy="1029960"/>
          </a:xfrm>
          <a:custGeom>
            <a:avLst/>
            <a:gdLst/>
            <a:ahLst/>
            <a:rect l="l" t="t" r="r" b="b"/>
            <a:pathLst>
              <a:path w="7554457" h="1471089">
                <a:moveTo>
                  <a:pt x="0" y="245186"/>
                </a:moveTo>
                <a:cubicBezTo>
                  <a:pt x="0" y="109774"/>
                  <a:pt x="109774" y="0"/>
                  <a:pt x="245186" y="0"/>
                </a:cubicBezTo>
                <a:lnTo>
                  <a:pt x="7309271" y="0"/>
                </a:lnTo>
                <a:cubicBezTo>
                  <a:pt x="7444683" y="0"/>
                  <a:pt x="7554457" y="109774"/>
                  <a:pt x="7554457" y="245186"/>
                </a:cubicBezTo>
                <a:lnTo>
                  <a:pt x="7554457" y="1225903"/>
                </a:lnTo>
                <a:cubicBezTo>
                  <a:pt x="7554457" y="1361315"/>
                  <a:pt x="7444683" y="1471089"/>
                  <a:pt x="7309271" y="1471089"/>
                </a:cubicBezTo>
                <a:lnTo>
                  <a:pt x="245186" y="1471089"/>
                </a:lnTo>
                <a:cubicBezTo>
                  <a:pt x="109774" y="1471089"/>
                  <a:pt x="0" y="1361315"/>
                  <a:pt x="0" y="1225903"/>
                </a:cubicBezTo>
                <a:lnTo>
                  <a:pt x="0" y="245186"/>
                </a:lnTo>
                <a:close/>
              </a:path>
            </a:pathLst>
          </a:custGeom>
          <a:solidFill>
            <a:srgbClr val="c00000"/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55520" rIns="155520" tIns="155520" bIns="155520" anchor="ctr"/>
          <a:p>
            <a:pPr algn="ctr">
              <a:lnSpc>
                <a:spcPct val="90000"/>
              </a:lnSpc>
              <a:spcAft>
                <a:spcPts val="839"/>
              </a:spcAft>
            </a:pPr>
            <a:r>
              <a:rPr b="1" lang="pl-PL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Jak złożyć JPK_VAT?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4" name="CustomShape 3"/>
          <p:cNvSpPr/>
          <p:nvPr/>
        </p:nvSpPr>
        <p:spPr>
          <a:xfrm>
            <a:off x="3668400" y="252000"/>
            <a:ext cx="4252320" cy="1029960"/>
          </a:xfrm>
          <a:custGeom>
            <a:avLst/>
            <a:gdLst/>
            <a:ahLst/>
            <a:rect l="l" t="t" r="r" b="b"/>
            <a:pathLst>
              <a:path w="7554457" h="1471089">
                <a:moveTo>
                  <a:pt x="0" y="245186"/>
                </a:moveTo>
                <a:cubicBezTo>
                  <a:pt x="0" y="109774"/>
                  <a:pt x="109774" y="0"/>
                  <a:pt x="245186" y="0"/>
                </a:cubicBezTo>
                <a:lnTo>
                  <a:pt x="7309271" y="0"/>
                </a:lnTo>
                <a:cubicBezTo>
                  <a:pt x="7444683" y="0"/>
                  <a:pt x="7554457" y="109774"/>
                  <a:pt x="7554457" y="245186"/>
                </a:cubicBezTo>
                <a:lnTo>
                  <a:pt x="7554457" y="1225903"/>
                </a:lnTo>
                <a:cubicBezTo>
                  <a:pt x="7554457" y="1361315"/>
                  <a:pt x="7444683" y="1471089"/>
                  <a:pt x="7309271" y="1471089"/>
                </a:cubicBezTo>
                <a:lnTo>
                  <a:pt x="245186" y="1471089"/>
                </a:lnTo>
                <a:cubicBezTo>
                  <a:pt x="109774" y="1471089"/>
                  <a:pt x="0" y="1361315"/>
                  <a:pt x="0" y="1225903"/>
                </a:cubicBezTo>
                <a:lnTo>
                  <a:pt x="0" y="245186"/>
                </a:lnTo>
                <a:close/>
              </a:path>
            </a:pathLst>
          </a:custGeom>
          <a:solidFill>
            <a:srgbClr val="c00000"/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55520" rIns="155520" tIns="155520" bIns="155520" anchor="ctr"/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b="1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Widok strony WWW.JPK.MF.GOV.PL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48" dur="indefinite" restart="never" nodeType="tmRoot">
          <p:childTnLst>
            <p:seq>
              <p:cTn id="54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3571560" y="2007360"/>
            <a:ext cx="189972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CEL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2982600" y="1106640"/>
            <a:ext cx="3146760" cy="1711440"/>
          </a:xfrm>
          <a:custGeom>
            <a:avLst/>
            <a:gdLst/>
            <a:ahLst/>
            <a:rect l="l" t="t" r="r" b="b"/>
            <a:pathLst>
              <a:path w="587" h="293">
                <a:moveTo>
                  <a:pt x="587" y="293"/>
                </a:moveTo>
                <a:cubicBezTo>
                  <a:pt x="587" y="131"/>
                  <a:pt x="455" y="0"/>
                  <a:pt x="293" y="0"/>
                </a:cubicBezTo>
                <a:cubicBezTo>
                  <a:pt x="132" y="0"/>
                  <a:pt x="0" y="131"/>
                  <a:pt x="0" y="293"/>
                </a:cubicBezTo>
                <a:lnTo>
                  <a:pt x="587" y="293"/>
                </a:lnTo>
                <a:close/>
              </a:path>
            </a:pathLst>
          </a:custGeom>
          <a:solidFill>
            <a:srgbClr val="c00000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3"/>
          <p:cNvSpPr/>
          <p:nvPr/>
        </p:nvSpPr>
        <p:spPr>
          <a:xfrm>
            <a:off x="3244680" y="1391760"/>
            <a:ext cx="2622960" cy="1426320"/>
          </a:xfrm>
          <a:custGeom>
            <a:avLst/>
            <a:gdLst/>
            <a:ahLst/>
            <a:rect l="l" t="t" r="r" b="b"/>
            <a:pathLst>
              <a:path w="587" h="293">
                <a:moveTo>
                  <a:pt x="587" y="293"/>
                </a:moveTo>
                <a:cubicBezTo>
                  <a:pt x="587" y="131"/>
                  <a:pt x="455" y="0"/>
                  <a:pt x="293" y="0"/>
                </a:cubicBezTo>
                <a:cubicBezTo>
                  <a:pt x="132" y="0"/>
                  <a:pt x="0" y="131"/>
                  <a:pt x="0" y="293"/>
                </a:cubicBezTo>
                <a:lnTo>
                  <a:pt x="587" y="293"/>
                </a:lnTo>
                <a:close/>
              </a:path>
            </a:pathLst>
          </a:custGeom>
          <a:solidFill>
            <a:srgbClr val="c00000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4"/>
          <p:cNvSpPr/>
          <p:nvPr/>
        </p:nvSpPr>
        <p:spPr>
          <a:xfrm>
            <a:off x="3488400" y="1657080"/>
            <a:ext cx="2134800" cy="1161000"/>
          </a:xfrm>
          <a:custGeom>
            <a:avLst/>
            <a:gdLst/>
            <a:ahLst/>
            <a:rect l="l" t="t" r="r" b="b"/>
            <a:pathLst>
              <a:path w="587" h="293">
                <a:moveTo>
                  <a:pt x="587" y="293"/>
                </a:moveTo>
                <a:cubicBezTo>
                  <a:pt x="587" y="131"/>
                  <a:pt x="455" y="0"/>
                  <a:pt x="293" y="0"/>
                </a:cubicBezTo>
                <a:cubicBezTo>
                  <a:pt x="132" y="0"/>
                  <a:pt x="0" y="131"/>
                  <a:pt x="0" y="293"/>
                </a:cubicBezTo>
                <a:lnTo>
                  <a:pt x="587" y="293"/>
                </a:lnTo>
                <a:close/>
              </a:path>
            </a:pathLst>
          </a:custGeom>
          <a:solidFill>
            <a:srgbClr val="c00000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CustomShape 5"/>
          <p:cNvSpPr/>
          <p:nvPr/>
        </p:nvSpPr>
        <p:spPr>
          <a:xfrm>
            <a:off x="3729600" y="1919520"/>
            <a:ext cx="1652400" cy="898560"/>
          </a:xfrm>
          <a:custGeom>
            <a:avLst/>
            <a:gdLst/>
            <a:ahLst/>
            <a:rect l="l" t="t" r="r" b="b"/>
            <a:pathLst>
              <a:path w="587" h="293">
                <a:moveTo>
                  <a:pt x="587" y="293"/>
                </a:moveTo>
                <a:cubicBezTo>
                  <a:pt x="587" y="131"/>
                  <a:pt x="455" y="0"/>
                  <a:pt x="293" y="0"/>
                </a:cubicBezTo>
                <a:cubicBezTo>
                  <a:pt x="132" y="0"/>
                  <a:pt x="0" y="131"/>
                  <a:pt x="0" y="293"/>
                </a:cubicBezTo>
                <a:lnTo>
                  <a:pt x="587" y="293"/>
                </a:lnTo>
                <a:close/>
              </a:path>
            </a:pathLst>
          </a:custGeom>
          <a:solidFill>
            <a:srgbClr val="c00000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CustomShape 6"/>
          <p:cNvSpPr/>
          <p:nvPr/>
        </p:nvSpPr>
        <p:spPr>
          <a:xfrm>
            <a:off x="3971520" y="2182680"/>
            <a:ext cx="1168560" cy="635400"/>
          </a:xfrm>
          <a:custGeom>
            <a:avLst/>
            <a:gdLst/>
            <a:ahLst/>
            <a:rect l="l" t="t" r="r" b="b"/>
            <a:pathLst>
              <a:path w="587" h="293">
                <a:moveTo>
                  <a:pt x="587" y="293"/>
                </a:moveTo>
                <a:cubicBezTo>
                  <a:pt x="587" y="131"/>
                  <a:pt x="455" y="0"/>
                  <a:pt x="293" y="0"/>
                </a:cubicBezTo>
                <a:cubicBezTo>
                  <a:pt x="132" y="0"/>
                  <a:pt x="0" y="131"/>
                  <a:pt x="0" y="293"/>
                </a:cubicBezTo>
                <a:lnTo>
                  <a:pt x="587" y="293"/>
                </a:lnTo>
                <a:close/>
              </a:path>
            </a:pathLst>
          </a:custGeom>
          <a:solidFill>
            <a:srgbClr val="c00000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7"/>
          <p:cNvSpPr/>
          <p:nvPr/>
        </p:nvSpPr>
        <p:spPr>
          <a:xfrm>
            <a:off x="3244680" y="2048040"/>
            <a:ext cx="262296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CEL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8"/>
          <p:cNvSpPr/>
          <p:nvPr/>
        </p:nvSpPr>
        <p:spPr>
          <a:xfrm>
            <a:off x="373320" y="3352320"/>
            <a:ext cx="8592840" cy="249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71360" indent="-170640">
              <a:lnSpc>
                <a:spcPct val="100000"/>
              </a:lnSpc>
              <a:spcBef>
                <a:spcPts val="751"/>
              </a:spcBef>
              <a:buClr>
                <a:srgbClr val="262626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skrócenie czasu trwania kontroli i postępowań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640">
              <a:lnSpc>
                <a:spcPct val="100000"/>
              </a:lnSpc>
              <a:spcBef>
                <a:spcPts val="751"/>
              </a:spcBef>
              <a:buClr>
                <a:srgbClr val="262626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zmniejszenie kosztów wypełniania obowiązków podatkowych przez podatników i ich kontrahentów 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640">
              <a:lnSpc>
                <a:spcPct val="100000"/>
              </a:lnSpc>
              <a:spcBef>
                <a:spcPts val="751"/>
              </a:spcBef>
              <a:buClr>
                <a:srgbClr val="262626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ograniczenie liczby kontroli i postępowań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640">
              <a:lnSpc>
                <a:spcPct val="100000"/>
              </a:lnSpc>
              <a:spcBef>
                <a:spcPts val="751"/>
              </a:spcBef>
              <a:buClr>
                <a:srgbClr val="262626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uszczelnienie systemu podatkowego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640">
              <a:lnSpc>
                <a:spcPct val="100000"/>
              </a:lnSpc>
              <a:spcBef>
                <a:spcPts val="751"/>
              </a:spcBef>
              <a:buClr>
                <a:srgbClr val="262626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eliminacja nieuczciwej konkurencji rynkowej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dur="indefinite" nodeType="mainSeq"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33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3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CustomShape 1"/>
          <p:cNvSpPr/>
          <p:nvPr/>
        </p:nvSpPr>
        <p:spPr>
          <a:xfrm>
            <a:off x="555840" y="1642320"/>
            <a:ext cx="8027640" cy="1528200"/>
          </a:xfrm>
          <a:custGeom>
            <a:avLst/>
            <a:gdLst/>
            <a:ahLst/>
            <a:rect l="l" t="t" r="r" b="b"/>
            <a:pathLst>
              <a:path w="7554457" h="1471089">
                <a:moveTo>
                  <a:pt x="0" y="245186"/>
                </a:moveTo>
                <a:cubicBezTo>
                  <a:pt x="0" y="109774"/>
                  <a:pt x="109774" y="0"/>
                  <a:pt x="245186" y="0"/>
                </a:cubicBezTo>
                <a:lnTo>
                  <a:pt x="7309271" y="0"/>
                </a:lnTo>
                <a:cubicBezTo>
                  <a:pt x="7444683" y="0"/>
                  <a:pt x="7554457" y="109774"/>
                  <a:pt x="7554457" y="245186"/>
                </a:cubicBezTo>
                <a:lnTo>
                  <a:pt x="7554457" y="1225903"/>
                </a:lnTo>
                <a:cubicBezTo>
                  <a:pt x="7554457" y="1361315"/>
                  <a:pt x="7444683" y="1471089"/>
                  <a:pt x="7309271" y="1471089"/>
                </a:cubicBezTo>
                <a:lnTo>
                  <a:pt x="245186" y="1471089"/>
                </a:lnTo>
                <a:cubicBezTo>
                  <a:pt x="109774" y="1471089"/>
                  <a:pt x="0" y="1361315"/>
                  <a:pt x="0" y="1225903"/>
                </a:cubicBezTo>
                <a:lnTo>
                  <a:pt x="0" y="245186"/>
                </a:lnTo>
                <a:close/>
              </a:path>
            </a:pathLst>
          </a:custGeom>
          <a:solidFill>
            <a:srgbClr val="c00000"/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55520" rIns="155520" tIns="155520" bIns="155520" anchor="ctr"/>
          <a:p>
            <a:pPr algn="ctr">
              <a:lnSpc>
                <a:spcPct val="90000"/>
              </a:lnSpc>
              <a:spcAft>
                <a:spcPts val="1261"/>
              </a:spcAft>
            </a:pPr>
            <a:r>
              <a:rPr b="1" lang="pl-PL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JPK_VAT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1261"/>
              </a:spcAft>
            </a:pPr>
            <a:r>
              <a:rPr b="1" lang="pl-PL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KROK 5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6" name="CustomShape 2"/>
          <p:cNvSpPr/>
          <p:nvPr/>
        </p:nvSpPr>
        <p:spPr>
          <a:xfrm>
            <a:off x="2207520" y="3948480"/>
            <a:ext cx="4104720" cy="3625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7" name="CustomShape 3"/>
          <p:cNvSpPr/>
          <p:nvPr/>
        </p:nvSpPr>
        <p:spPr>
          <a:xfrm>
            <a:off x="2207520" y="3583800"/>
            <a:ext cx="4104720" cy="7275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 Bold"/>
                <a:ea typeface="DejaVu Sans"/>
              </a:rPr>
              <a:t>5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8" name="CustomShape 4"/>
          <p:cNvSpPr/>
          <p:nvPr/>
        </p:nvSpPr>
        <p:spPr>
          <a:xfrm>
            <a:off x="6317640" y="3583080"/>
            <a:ext cx="660960" cy="727560"/>
          </a:xfrm>
          <a:custGeom>
            <a:avLst/>
            <a:gdLst/>
            <a:ahLst/>
            <a:rect l="l" t="t" r="r" b="b"/>
            <a:pathLst>
              <a:path w="261" h="521">
                <a:moveTo>
                  <a:pt x="261" y="261"/>
                </a:moveTo>
                <a:lnTo>
                  <a:pt x="0" y="0"/>
                </a:lnTo>
                <a:lnTo>
                  <a:pt x="0" y="521"/>
                </a:lnTo>
                <a:lnTo>
                  <a:pt x="261" y="261"/>
                </a:lnTo>
                <a:close/>
              </a:path>
            </a:pathLst>
          </a:custGeom>
          <a:solidFill>
            <a:srgbClr val="ecae7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9" name="CustomShape 5"/>
          <p:cNvSpPr/>
          <p:nvPr/>
        </p:nvSpPr>
        <p:spPr>
          <a:xfrm>
            <a:off x="6779160" y="3840120"/>
            <a:ext cx="199440" cy="213120"/>
          </a:xfrm>
          <a:custGeom>
            <a:avLst/>
            <a:gdLst/>
            <a:ahLst/>
            <a:rect l="l" t="t" r="r" b="b"/>
            <a:pathLst>
              <a:path w="79" h="153">
                <a:moveTo>
                  <a:pt x="79" y="77"/>
                </a:moveTo>
                <a:lnTo>
                  <a:pt x="0" y="153"/>
                </a:lnTo>
                <a:lnTo>
                  <a:pt x="0" y="0"/>
                </a:lnTo>
                <a:lnTo>
                  <a:pt x="0" y="0"/>
                </a:lnTo>
                <a:lnTo>
                  <a:pt x="79" y="77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0" name="CustomShape 6"/>
          <p:cNvSpPr/>
          <p:nvPr/>
        </p:nvSpPr>
        <p:spPr>
          <a:xfrm>
            <a:off x="6317640" y="3947760"/>
            <a:ext cx="660960" cy="362520"/>
          </a:xfrm>
          <a:custGeom>
            <a:avLst/>
            <a:gdLst/>
            <a:ahLst/>
            <a:rect l="l" t="t" r="r" b="b"/>
            <a:pathLst>
              <a:path w="261" h="260">
                <a:moveTo>
                  <a:pt x="261" y="0"/>
                </a:moveTo>
                <a:lnTo>
                  <a:pt x="0" y="260"/>
                </a:lnTo>
                <a:lnTo>
                  <a:pt x="0" y="0"/>
                </a:lnTo>
                <a:lnTo>
                  <a:pt x="261" y="0"/>
                </a:lnTo>
                <a:close/>
              </a:path>
            </a:pathLst>
          </a:custGeom>
          <a:solidFill>
            <a:srgbClr val="333333">
              <a:alpha val="1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1" name="Line 7"/>
          <p:cNvSpPr/>
          <p:nvPr/>
        </p:nvSpPr>
        <p:spPr>
          <a:xfrm flipV="1">
            <a:off x="4293000" y="4539960"/>
            <a:ext cx="360" cy="360360"/>
          </a:xfrm>
          <a:prstGeom prst="line">
            <a:avLst/>
          </a:prstGeom>
          <a:ln w="6480">
            <a:solidFill>
              <a:srgbClr val="68c100"/>
            </a:solidFill>
            <a:miter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32" name="CustomShape 8"/>
          <p:cNvSpPr/>
          <p:nvPr/>
        </p:nvSpPr>
        <p:spPr>
          <a:xfrm>
            <a:off x="4017240" y="4804920"/>
            <a:ext cx="551160" cy="551160"/>
          </a:xfrm>
          <a:prstGeom prst="ellipse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ontAwesome"/>
                <a:ea typeface="DejaVu Sans"/>
              </a:rPr>
              <a:t>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3" name="CustomShape 9"/>
          <p:cNvSpPr/>
          <p:nvPr/>
        </p:nvSpPr>
        <p:spPr>
          <a:xfrm>
            <a:off x="2866680" y="5621760"/>
            <a:ext cx="2786040" cy="71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b="1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 wysłaniu JPK_VAT możesz pobrać formularz UPO_JPK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4" name="CustomShape 10"/>
          <p:cNvSpPr/>
          <p:nvPr/>
        </p:nvSpPr>
        <p:spPr>
          <a:xfrm>
            <a:off x="1617840" y="3583080"/>
            <a:ext cx="459000" cy="727560"/>
          </a:xfrm>
          <a:custGeom>
            <a:avLst/>
            <a:gdLst/>
            <a:ahLst/>
            <a:rect l="l" t="t" r="r" b="b"/>
            <a:pathLst>
              <a:path w="139" h="218">
                <a:moveTo>
                  <a:pt x="139" y="218"/>
                </a:moveTo>
                <a:cubicBezTo>
                  <a:pt x="139" y="0"/>
                  <a:pt x="139" y="0"/>
                  <a:pt x="139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49" y="0"/>
                  <a:pt x="0" y="4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69"/>
                  <a:pt x="49" y="218"/>
                  <a:pt x="109" y="218"/>
                </a:cubicBezTo>
                <a:lnTo>
                  <a:pt x="139" y="218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5" name="CustomShape 11"/>
          <p:cNvSpPr/>
          <p:nvPr/>
        </p:nvSpPr>
        <p:spPr>
          <a:xfrm>
            <a:off x="2041200" y="3583080"/>
            <a:ext cx="165600" cy="727560"/>
          </a:xfrm>
          <a:prstGeom prst="rect">
            <a:avLst/>
          </a:prstGeom>
          <a:solidFill>
            <a:srgbClr val="73707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6" name="CustomShape 12"/>
          <p:cNvSpPr/>
          <p:nvPr/>
        </p:nvSpPr>
        <p:spPr>
          <a:xfrm>
            <a:off x="1617840" y="3947760"/>
            <a:ext cx="585000" cy="362520"/>
          </a:xfrm>
          <a:custGeom>
            <a:avLst/>
            <a:gdLst/>
            <a:ahLst/>
            <a:rect l="l" t="t" r="r" b="b"/>
            <a:pathLst>
              <a:path w="177" h="109">
                <a:moveTo>
                  <a:pt x="0" y="0"/>
                </a:moveTo>
                <a:cubicBezTo>
                  <a:pt x="177" y="0"/>
                  <a:pt x="177" y="0"/>
                  <a:pt x="177" y="0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39" y="109"/>
                  <a:pt x="139" y="109"/>
                  <a:pt x="139" y="109"/>
                </a:cubicBezTo>
                <a:cubicBezTo>
                  <a:pt x="128" y="109"/>
                  <a:pt x="128" y="109"/>
                  <a:pt x="128" y="109"/>
                </a:cubicBezTo>
                <a:cubicBezTo>
                  <a:pt x="109" y="109"/>
                  <a:pt x="109" y="109"/>
                  <a:pt x="109" y="109"/>
                </a:cubicBezTo>
                <a:cubicBezTo>
                  <a:pt x="49" y="109"/>
                  <a:pt x="0" y="60"/>
                  <a:pt x="0" y="0"/>
                </a:cubicBezTo>
                <a:close/>
              </a:path>
            </a:pathLst>
          </a:custGeom>
          <a:solidFill>
            <a:srgbClr val="333333">
              <a:alpha val="1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550" dur="indefinite" restart="never" nodeType="tmRoot">
          <p:childTnLst>
            <p:seq>
              <p:cTn id="551" dur="indefinite" nodeType="mainSeq">
                <p:childTnLst>
                  <p:par>
                    <p:cTn id="552" fill="hold">
                      <p:stCondLst>
                        <p:cond delay="indefinite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56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7" fill="hold">
                      <p:stCondLst>
                        <p:cond delay="indefinite"/>
                      </p:stCondLst>
                      <p:childTnLst>
                        <p:par>
                          <p:cTn id="558" fill="hold">
                            <p:stCondLst>
                              <p:cond delay="0"/>
                            </p:stCondLst>
                            <p:childTnLst>
                              <p:par>
                                <p:cTn id="559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561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2" fill="hold">
                      <p:stCondLst>
                        <p:cond delay="indefinite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66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7" fill="hold">
                      <p:stCondLst>
                        <p:cond delay="indefinite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71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76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CustomShape 1"/>
          <p:cNvSpPr/>
          <p:nvPr/>
        </p:nvSpPr>
        <p:spPr>
          <a:xfrm flipH="1">
            <a:off x="673920" y="4397400"/>
            <a:ext cx="2434680" cy="2094840"/>
          </a:xfrm>
          <a:prstGeom prst="rect">
            <a:avLst/>
          </a:prstGeom>
          <a:solidFill>
            <a:srgbClr val="c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8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ontAwesome"/>
                <a:ea typeface="DejaVu Sans"/>
              </a:rPr>
              <a:t>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8" name="CustomShape 2"/>
          <p:cNvSpPr/>
          <p:nvPr/>
        </p:nvSpPr>
        <p:spPr>
          <a:xfrm>
            <a:off x="6215040" y="2244240"/>
            <a:ext cx="2434680" cy="2094840"/>
          </a:xfrm>
          <a:prstGeom prst="rect">
            <a:avLst/>
          </a:prstGeom>
          <a:solidFill>
            <a:srgbClr val="c00000"/>
          </a:solidFill>
          <a:ln w="1260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39" name="CustomShape 3"/>
          <p:cNvSpPr/>
          <p:nvPr/>
        </p:nvSpPr>
        <p:spPr>
          <a:xfrm>
            <a:off x="674640" y="2244240"/>
            <a:ext cx="5412240" cy="2094840"/>
          </a:xfrm>
          <a:prstGeom prst="rect">
            <a:avLst/>
          </a:prstGeom>
          <a:solidFill>
            <a:srgbClr val="59595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0" name="CustomShape 4"/>
          <p:cNvSpPr/>
          <p:nvPr/>
        </p:nvSpPr>
        <p:spPr>
          <a:xfrm>
            <a:off x="1049760" y="2564280"/>
            <a:ext cx="4573440" cy="121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 wysłaniu JPK_VAT możesz pobrać formularz UPO_JPK (Urzędowe Poświadczenie Odbioru dla JPK_VAT)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1" name="CustomShape 5"/>
          <p:cNvSpPr/>
          <p:nvPr/>
        </p:nvSpPr>
        <p:spPr>
          <a:xfrm flipH="1">
            <a:off x="3218400" y="4397400"/>
            <a:ext cx="5430600" cy="2094840"/>
          </a:xfrm>
          <a:prstGeom prst="rect">
            <a:avLst/>
          </a:prstGeom>
          <a:solidFill>
            <a:srgbClr val="262626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2" name="CustomShape 6"/>
          <p:cNvSpPr/>
          <p:nvPr/>
        </p:nvSpPr>
        <p:spPr>
          <a:xfrm>
            <a:off x="3381120" y="4563360"/>
            <a:ext cx="5015520" cy="121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  <a:spcBef>
                <a:spcPts val="751"/>
              </a:spcBef>
            </a:pPr>
            <a:r>
              <a:rPr b="1" lang="pl-PL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Dzięki niemu: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spcBef>
                <a:spcPts val="751"/>
              </a:spcBef>
              <a:buClr>
                <a:srgbClr val="ffffff"/>
              </a:buClr>
              <a:buFont typeface="Arial"/>
              <a:buAutoNum type="arabicPeriod"/>
            </a:pPr>
            <a:r>
              <a:rPr b="1" lang="pl-PL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Potwierdzisz JPK_VAT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spcBef>
                <a:spcPts val="751"/>
              </a:spcBef>
              <a:buClr>
                <a:srgbClr val="ffffff"/>
              </a:buClr>
              <a:buFont typeface="Arial"/>
              <a:buAutoNum type="arabicPeriod"/>
            </a:pPr>
            <a:r>
              <a:rPr b="1" lang="pl-PL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Sprawdzisz status dokumentu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spcBef>
                <a:spcPts val="751"/>
              </a:spcBef>
              <a:buClr>
                <a:srgbClr val="ffffff"/>
              </a:buClr>
              <a:buFont typeface="Arial"/>
              <a:buAutoNum type="arabicPeriod"/>
            </a:pPr>
            <a:r>
              <a:rPr b="1" lang="pl-PL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Pobierzez UPO dla dokumentu,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spcBef>
                <a:spcPts val="751"/>
              </a:spcBef>
              <a:buClr>
                <a:srgbClr val="ffffff"/>
              </a:buClr>
              <a:buFont typeface="Arial"/>
              <a:buAutoNum type="arabicPeriod"/>
            </a:pPr>
            <a:r>
              <a:rPr b="1" lang="pl-PL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 statusie „200”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  <a:spcBef>
                <a:spcPts val="751"/>
              </a:spcBef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77" dur="indefinite" restart="never" nodeType="tmRoot">
          <p:childTnLst>
            <p:seq>
              <p:cTn id="578" dur="indefinite" nodeType="mainSeq">
                <p:childTnLst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83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4" fill="hold">
                      <p:stCondLst>
                        <p:cond delay="indefinite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88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93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4" fill="hold">
                      <p:stCondLst>
                        <p:cond delay="indefinite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98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CustomShape 1"/>
          <p:cNvSpPr/>
          <p:nvPr/>
        </p:nvSpPr>
        <p:spPr>
          <a:xfrm>
            <a:off x="419760" y="3601800"/>
            <a:ext cx="8503560" cy="3031560"/>
          </a:xfrm>
          <a:prstGeom prst="rect">
            <a:avLst/>
          </a:prstGeom>
          <a:ln>
            <a:solidFill>
              <a:schemeClr val="accent1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b="1" lang="pl-PL" sz="18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 ramach: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b="1" lang="pl-PL" sz="18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postępowania podatkowego, kontroli, czynności sprawdzających, czynności sprawdzających u kontrahenta podatnika prowadzącego działalność gospodarczą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b="1" lang="pl-PL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organ podatkowy nie może żądać udostępnienia JPK_VAT od podatników, którzy wysłali JPK_VAT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b="1" lang="pl-PL" sz="18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Podstawa prawna: art. 45 § 2 ustawy o Krajowej Administracji Skarbowej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4" name="CustomShape 2"/>
          <p:cNvSpPr/>
          <p:nvPr/>
        </p:nvSpPr>
        <p:spPr>
          <a:xfrm>
            <a:off x="3585960" y="1046520"/>
            <a:ext cx="2449440" cy="2416320"/>
          </a:xfrm>
          <a:prstGeom prst="ellipse">
            <a:avLst/>
          </a:prstGeom>
          <a:solidFill>
            <a:srgbClr val="c000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3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Ważne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99" dur="indefinite" restart="never" nodeType="tmRoot">
          <p:childTnLst>
            <p:seq>
              <p:cTn id="600" dur="indefinite" nodeType="mainSeq">
                <p:childTnLst>
                  <p:par>
                    <p:cTn id="601" fill="hold">
                      <p:stCondLst>
                        <p:cond delay="indefinite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05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610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CustomShape 1"/>
          <p:cNvSpPr/>
          <p:nvPr/>
        </p:nvSpPr>
        <p:spPr>
          <a:xfrm>
            <a:off x="158760" y="1875600"/>
            <a:ext cx="8844840" cy="4664520"/>
          </a:xfrm>
          <a:prstGeom prst="rect">
            <a:avLst/>
          </a:prstGeom>
          <a:ln>
            <a:solidFill>
              <a:schemeClr val="accent1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b="1" lang="pl-PL" sz="20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oboto light"/>
                <a:ea typeface="DejaVu Sans"/>
              </a:rPr>
              <a:t>Pozostałe JPK mogą być przekazane za pomocą środków komunikacji elektronicznej lub na informatycznych nośnikach danych po uprzednim wezwaniu.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b="1" lang="pl-PL" sz="20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oboto light"/>
                <a:ea typeface="DejaVu Sans"/>
              </a:rPr>
              <a:t>W wezwaniu organ określi jakich dowodów księgowych żąda, za jaki okres, w jakiej formie powinny być dostarczone.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b="1" lang="pl-PL" sz="20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oboto light"/>
                <a:ea typeface="DejaVu Sans"/>
              </a:rPr>
              <a:t>Każdorazowo żądanie udostępnienia dokumentów ograniczone jest zakresem prowadzonego postępowania/czynności  lub kontroli.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b="1" lang="pl-PL" sz="20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oboto light"/>
                <a:ea typeface="DejaVu Sans"/>
              </a:rPr>
              <a:t>Termin do przedłożenia żądanych struktur JPK zgodnie z art. 189 § 2  ustawy Ordynacja podatkowa nie powinien być krótszy niż 3 dni od otrzymania wezwania przez podatnika.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11" dur="indefinite" restart="never" nodeType="tmRoot">
          <p:childTnLst>
            <p:seq>
              <p:cTn id="612" dur="indefinite" nodeType="mainSeq">
                <p:childTnLst>
                  <p:par>
                    <p:cTn id="613" fill="hold">
                      <p:stCondLst>
                        <p:cond delay="indefinite"/>
                      </p:stCondLst>
                      <p:childTnLst>
                        <p:par>
                          <p:cTn id="614" fill="hold">
                            <p:stCondLst>
                              <p:cond delay="0"/>
                            </p:stCondLst>
                            <p:childTnLst>
                              <p:par>
                                <p:cTn id="61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17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CustomShape 1"/>
          <p:cNvSpPr/>
          <p:nvPr/>
        </p:nvSpPr>
        <p:spPr>
          <a:xfrm>
            <a:off x="437040" y="3756600"/>
            <a:ext cx="8294400" cy="2783160"/>
          </a:xfrm>
          <a:prstGeom prst="rect">
            <a:avLst/>
          </a:prstGeom>
          <a:ln>
            <a:solidFill>
              <a:schemeClr val="accent1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0" rIns="0" tIns="0" bIns="0" anchor="ctr"/>
          <a:p>
            <a:r>
              <a:rPr b="1" lang="pl-PL" sz="28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 przypadku niezgodności w JPK_VAT otrzymasz standardową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b="1" lang="pl-PL" sz="2800" spc="-1" strike="noStrike" u="sng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informację o wystąpieniu niezgodności</a:t>
            </a:r>
            <a:r>
              <a:rPr b="1" lang="pl-PL" sz="28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b="1" lang="pl-PL" sz="28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Forma: </a:t>
            </a:r>
            <a:r>
              <a:rPr b="1" lang="pl-PL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SMS lub e-mail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b="1" lang="pl-PL" sz="28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 zależności od udostępnionych danych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7" name="CustomShape 2"/>
          <p:cNvSpPr/>
          <p:nvPr/>
        </p:nvSpPr>
        <p:spPr>
          <a:xfrm>
            <a:off x="3585960" y="1046520"/>
            <a:ext cx="2449440" cy="2416320"/>
          </a:xfrm>
          <a:prstGeom prst="ellipse">
            <a:avLst/>
          </a:prstGeom>
          <a:solidFill>
            <a:srgbClr val="c000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3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Ważne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18" dur="indefinite" restart="never" nodeType="tmRoot">
          <p:childTnLst>
            <p:seq>
              <p:cTn id="619" dur="indefinite" nodeType="mainSeq">
                <p:childTnLst>
                  <p:par>
                    <p:cTn id="620" fill="hold">
                      <p:stCondLst>
                        <p:cond delay="indefinite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24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5" fill="hold">
                      <p:stCondLst>
                        <p:cond delay="indefinite"/>
                      </p:stCondLst>
                      <p:childTnLst>
                        <p:par>
                          <p:cTn id="626" fill="hold">
                            <p:stCondLst>
                              <p:cond delay="0"/>
                            </p:stCondLst>
                            <p:childTnLst>
                              <p:par>
                                <p:cTn id="627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629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CustomShape 1"/>
          <p:cNvSpPr/>
          <p:nvPr/>
        </p:nvSpPr>
        <p:spPr>
          <a:xfrm>
            <a:off x="437040" y="2873880"/>
            <a:ext cx="8294400" cy="3638160"/>
          </a:xfrm>
          <a:prstGeom prst="rect">
            <a:avLst/>
          </a:prstGeom>
          <a:ln>
            <a:solidFill>
              <a:schemeClr val="accent1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0" rIns="0" tIns="0" bIns="0" anchor="ctr"/>
          <a:p>
            <a:r>
              <a:rPr b="1" lang="pl-PL" sz="1800" spc="-1" strike="noStrike" u="sng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Podpis</a:t>
            </a:r>
            <a:r>
              <a:rPr b="1" lang="pl-PL" sz="18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„Ministerstwo Finansów, Departament Poboru Podatków"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751"/>
              </a:spcBef>
            </a:pPr>
            <a:r>
              <a:rPr b="1" lang="pl-PL" sz="1800" spc="-1" strike="noStrike" u="sng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Zawartość</a:t>
            </a:r>
            <a:r>
              <a:rPr b="1" lang="pl-PL" sz="18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prośba o sprawdzenie składanych plików JPK_VAT i kontakt z właściwym US, aby wyjaśnić stwierdzone niezgodności i ewentualnie skorygować złożoną deklarację VAT lub plik JPK_VAT.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751"/>
              </a:spcBef>
            </a:pPr>
            <a:r>
              <a:rPr b="1" lang="pl-PL" sz="1800" spc="-1" strike="noStrike" u="sng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Ważne</a:t>
            </a:r>
            <a:r>
              <a:rPr b="1" lang="pl-PL" sz="18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NIE odpowiadaj na powiadomienia, są generowane automatycznie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751"/>
              </a:spcBef>
            </a:pPr>
            <a:r>
              <a:rPr b="1" lang="pl-PL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Powiadomienia </a:t>
            </a:r>
            <a:r>
              <a:rPr b="1" lang="pl-PL" sz="1800" spc="-1" strike="noStrike" u="sng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nie będą zawierać </a:t>
            </a:r>
            <a:r>
              <a:rPr b="1" lang="pl-PL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wezwań do zapłaty podatku, a w treści    </a:t>
            </a:r>
            <a:r>
              <a:rPr b="1" lang="pl-PL" sz="1800" spc="-1" strike="noStrike" u="sng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nie będą umieszczane </a:t>
            </a:r>
            <a:r>
              <a:rPr b="1" lang="pl-PL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żadne odnośniki zewnętrzne (linki) ani załączniki      w formie plików.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9" name="CustomShape 2"/>
          <p:cNvSpPr/>
          <p:nvPr/>
        </p:nvSpPr>
        <p:spPr>
          <a:xfrm>
            <a:off x="570240" y="1824120"/>
            <a:ext cx="8027640" cy="829440"/>
          </a:xfrm>
          <a:custGeom>
            <a:avLst/>
            <a:gdLst/>
            <a:ahLst/>
            <a:rect l="l" t="t" r="r" b="b"/>
            <a:pathLst>
              <a:path w="7554457" h="1471089">
                <a:moveTo>
                  <a:pt x="0" y="245186"/>
                </a:moveTo>
                <a:cubicBezTo>
                  <a:pt x="0" y="109774"/>
                  <a:pt x="109774" y="0"/>
                  <a:pt x="245186" y="0"/>
                </a:cubicBezTo>
                <a:lnTo>
                  <a:pt x="7309271" y="0"/>
                </a:lnTo>
                <a:cubicBezTo>
                  <a:pt x="7444683" y="0"/>
                  <a:pt x="7554457" y="109774"/>
                  <a:pt x="7554457" y="245186"/>
                </a:cubicBezTo>
                <a:lnTo>
                  <a:pt x="7554457" y="1225903"/>
                </a:lnTo>
                <a:cubicBezTo>
                  <a:pt x="7554457" y="1361315"/>
                  <a:pt x="7444683" y="1471089"/>
                  <a:pt x="7309271" y="1471089"/>
                </a:cubicBezTo>
                <a:lnTo>
                  <a:pt x="245186" y="1471089"/>
                </a:lnTo>
                <a:cubicBezTo>
                  <a:pt x="109774" y="1471089"/>
                  <a:pt x="0" y="1361315"/>
                  <a:pt x="0" y="1225903"/>
                </a:cubicBezTo>
                <a:lnTo>
                  <a:pt x="0" y="245186"/>
                </a:lnTo>
                <a:close/>
              </a:path>
            </a:pathLst>
          </a:custGeom>
          <a:solidFill>
            <a:srgbClr val="c00000"/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55520" rIns="155520" tIns="155520" bIns="155520" anchor="ctr"/>
          <a:p>
            <a:pPr algn="ctr">
              <a:lnSpc>
                <a:spcPct val="90000"/>
              </a:lnSpc>
              <a:spcAft>
                <a:spcPts val="1261"/>
              </a:spcAft>
            </a:pPr>
            <a:r>
              <a:rPr b="1" lang="pl-PL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Treść powiadomienia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30" dur="indefinite" restart="never" nodeType="tmRoot">
          <p:childTnLst>
            <p:seq>
              <p:cTn id="631" dur="indefinite" nodeType="mainSeq">
                <p:childTnLst>
                  <p:par>
                    <p:cTn id="632" fill="hold">
                      <p:stCondLst>
                        <p:cond delay="indefinite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36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CustomShape 1"/>
          <p:cNvSpPr/>
          <p:nvPr/>
        </p:nvSpPr>
        <p:spPr>
          <a:xfrm>
            <a:off x="1879920" y="2049840"/>
            <a:ext cx="6722280" cy="3323880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/>
            <a:lightRig dir="t" rig="flat"/>
          </a:scene3d>
          <a:sp3d extrusionH="12700" prstMaterial="plastic">
            <a:bevelT w="50800" h="50800"/>
          </a:sp3d>
        </p:spPr>
        <p:style>
          <a:lnRef idx="1"/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51" name="CustomShape 2"/>
          <p:cNvSpPr/>
          <p:nvPr/>
        </p:nvSpPr>
        <p:spPr>
          <a:xfrm>
            <a:off x="401040" y="2049840"/>
            <a:ext cx="2743560" cy="3323880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c00000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/>
            <a:lightRig dir="t" rig="flat"/>
          </a:scene3d>
          <a:sp3d prstMaterial="plastic">
            <a:bevelT w="120900" h="88900"/>
            <a:bevelB prst="angle" w="88900" h="3175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52" name="CustomShape 3"/>
          <p:cNvSpPr/>
          <p:nvPr/>
        </p:nvSpPr>
        <p:spPr>
          <a:xfrm>
            <a:off x="1884960" y="2145960"/>
            <a:ext cx="6717240" cy="30751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dir="t" rig="flat"/>
          </a:scene3d>
        </p:spPr>
        <p:style>
          <a:lnRef idx="0"/>
          <a:fillRef idx="0"/>
          <a:effectRef idx="0"/>
          <a:fontRef idx="minor"/>
        </p:style>
        <p:txBody>
          <a:bodyPr lIns="68760" rIns="68760" tIns="68760" bIns="68760" anchor="ctr"/>
          <a:p>
            <a:pPr algn="ctr">
              <a:lnSpc>
                <a:spcPct val="90000"/>
              </a:lnSpc>
              <a:spcAft>
                <a:spcPts val="1120"/>
              </a:spcAft>
            </a:pPr>
            <a:r>
              <a:rPr b="1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SANKCJE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839"/>
              </a:spcAft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Za niezłożenie w terminie właściwemu organowi wymaganej informacji podatkowej grozi odpowiedzialność z art. 80 § 1 Kodeksu karno - skarbowego, to jest kara do 120 stawek dziennych.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839"/>
              </a:spcAft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Minimalna stawka dzienna w 2017 r. wynosi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839"/>
              </a:spcAft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od 66,66 zł do 26.664 zł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37" dur="indefinite" restart="never" nodeType="tmRoot">
          <p:childTnLst>
            <p:seq>
              <p:cTn id="6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CustomShape 1"/>
          <p:cNvSpPr/>
          <p:nvPr/>
        </p:nvSpPr>
        <p:spPr>
          <a:xfrm>
            <a:off x="1217880" y="3762360"/>
            <a:ext cx="1933560" cy="1933560"/>
          </a:xfrm>
          <a:prstGeom prst="pie">
            <a:avLst>
              <a:gd name="adj1" fmla="val 5400000"/>
              <a:gd name="adj2" fmla="val 16200000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54" name="CustomShape 2"/>
          <p:cNvSpPr/>
          <p:nvPr/>
        </p:nvSpPr>
        <p:spPr>
          <a:xfrm>
            <a:off x="2214360" y="3762360"/>
            <a:ext cx="5681880" cy="1933560"/>
          </a:xfrm>
          <a:custGeom>
            <a:avLst/>
            <a:gdLst/>
            <a:ahLst/>
            <a:rect l="l" t="t" r="r" b="b"/>
            <a:pathLst>
              <a:path w="5682759" h="1934308">
                <a:moveTo>
                  <a:pt x="0" y="0"/>
                </a:moveTo>
                <a:lnTo>
                  <a:pt x="5682759" y="0"/>
                </a:lnTo>
                <a:lnTo>
                  <a:pt x="5682759" y="1934308"/>
                </a:lnTo>
                <a:lnTo>
                  <a:pt x="0" y="193430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2">
                <a:lumMod val="75000"/>
              </a:schemeClr>
            </a:solidFill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5400" rIns="95400" tIns="95400" bIns="95400" anchor="ctr"/>
          <a:p>
            <a:pPr>
              <a:lnSpc>
                <a:spcPct val="90000"/>
              </a:lnSpc>
              <a:spcAft>
                <a:spcPts val="420"/>
              </a:spcAft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 przypadku stwierdzenia przez organ podatkowy </a:t>
            </a:r>
            <a:r>
              <a:rPr b="1" lang="pl-PL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bezzasadnej odmowy złożenia żądanych struktur JPK 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podatnik może zostać ukarany karą porządkową w wysokości </a:t>
            </a:r>
            <a:r>
              <a:rPr b="1" lang="pl-PL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 2 800 zł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5" name="CustomShape 3"/>
          <p:cNvSpPr/>
          <p:nvPr/>
        </p:nvSpPr>
        <p:spPr>
          <a:xfrm>
            <a:off x="1247040" y="1738080"/>
            <a:ext cx="1904400" cy="1904400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c00000"/>
          </a:solidFill>
          <a:ln>
            <a:solidFill>
              <a:srgbClr val="92d050"/>
            </a:solidFill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56" name="CustomShape 4"/>
          <p:cNvSpPr/>
          <p:nvPr/>
        </p:nvSpPr>
        <p:spPr>
          <a:xfrm>
            <a:off x="2199600" y="1738080"/>
            <a:ext cx="5696640" cy="1904400"/>
          </a:xfrm>
          <a:custGeom>
            <a:avLst/>
            <a:gdLst/>
            <a:ahLst/>
            <a:rect l="l" t="t" r="r" b="b"/>
            <a:pathLst>
              <a:path w="5697413" h="1905000">
                <a:moveTo>
                  <a:pt x="0" y="0"/>
                </a:moveTo>
                <a:lnTo>
                  <a:pt x="5697413" y="0"/>
                </a:lnTo>
                <a:lnTo>
                  <a:pt x="5697413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92d050"/>
            </a:solidFill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2360" rIns="72360" tIns="72360" bIns="72360" anchor="ctr"/>
          <a:p>
            <a:pPr>
              <a:lnSpc>
                <a:spcPct val="90000"/>
              </a:lnSpc>
              <a:spcAft>
                <a:spcPts val="420"/>
              </a:spcAft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Oprócz obowiązku przekazywania miesięcznych plików JPK_VAT organy podatkowe mogą w toku postępowania, kontroli czy czynności sprawdzających wezwać podatnika do dostarczenia kolejnych struktur JPK (w terminie nie krótszym niż 3 dni)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7" name="CustomShape 5"/>
          <p:cNvSpPr/>
          <p:nvPr/>
        </p:nvSpPr>
        <p:spPr>
          <a:xfrm>
            <a:off x="2220840" y="5971680"/>
            <a:ext cx="614376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Podstawa prawna: art. 262 § 1 ustawy Ordynacja podatkowa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39" dur="indefinite" restart="never" nodeType="tmRoot">
          <p:childTnLst>
            <p:seq>
              <p:cTn id="6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CustomShape 1"/>
          <p:cNvSpPr/>
          <p:nvPr/>
        </p:nvSpPr>
        <p:spPr>
          <a:xfrm>
            <a:off x="431280" y="3777120"/>
            <a:ext cx="8294400" cy="2548080"/>
          </a:xfrm>
          <a:prstGeom prst="rect">
            <a:avLst/>
          </a:prstGeom>
          <a:ln>
            <a:solidFill>
              <a:schemeClr val="accent1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0" rIns="0" tIns="0" bIns="0" anchor="ctr"/>
          <a:p>
            <a:pPr algn="ctr">
              <a:lnSpc>
                <a:spcPct val="150000"/>
              </a:lnSpc>
              <a:spcBef>
                <a:spcPts val="751"/>
              </a:spcBef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751"/>
              </a:spcBef>
            </a:pPr>
            <a:r>
              <a:rPr b="1" lang="pl-PL" sz="20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oboto light"/>
                <a:ea typeface="DejaVu Sans"/>
              </a:rPr>
              <a:t>Masz możliwość zwrócenia się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b="1" lang="pl-PL" sz="20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oboto light"/>
                <a:ea typeface="DejaVu Sans"/>
              </a:rPr>
              <a:t>o odroczenie terminu złożenia JPK_VAT.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b="1" lang="pl-PL" sz="20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oboto light"/>
                <a:ea typeface="DejaVu Sans"/>
              </a:rPr>
              <a:t>Z umotywowanym wnioskiem powinieneś wystąpić przed upływem terminu złożenia JPK_VAT do właściwego US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751"/>
              </a:spcBef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9" name="CustomShape 2"/>
          <p:cNvSpPr/>
          <p:nvPr/>
        </p:nvSpPr>
        <p:spPr>
          <a:xfrm>
            <a:off x="3585960" y="1046520"/>
            <a:ext cx="2449440" cy="2416320"/>
          </a:xfrm>
          <a:prstGeom prst="ellipse">
            <a:avLst/>
          </a:prstGeom>
          <a:solidFill>
            <a:srgbClr val="c000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3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Ważne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41" dur="indefinite" restart="never" nodeType="tmRoot">
          <p:childTnLst>
            <p:seq>
              <p:cTn id="642" dur="indefinite" nodeType="mainSeq">
                <p:childTnLst>
                  <p:par>
                    <p:cTn id="643" fill="hold">
                      <p:stCondLst>
                        <p:cond delay="indefinite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47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8" fill="hold">
                      <p:stCondLst>
                        <p:cond delay="indefinite"/>
                      </p:stCondLst>
                      <p:childTnLst>
                        <p:par>
                          <p:cTn id="649" fill="hold">
                            <p:stCondLst>
                              <p:cond delay="0"/>
                            </p:stCondLst>
                            <p:childTnLst>
                              <p:par>
                                <p:cTn id="650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652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TextShape 1"/>
          <p:cNvSpPr txBox="1"/>
          <p:nvPr/>
        </p:nvSpPr>
        <p:spPr>
          <a:xfrm>
            <a:off x="1494000" y="274680"/>
            <a:ext cx="6155640" cy="7077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l-PL" sz="2000" spc="-1" strike="noStrike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INFORMACJE JPK_VAT – UWAGI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1" name="TextShape 2"/>
          <p:cNvSpPr txBox="1"/>
          <p:nvPr/>
        </p:nvSpPr>
        <p:spPr>
          <a:xfrm>
            <a:off x="2220840" y="6405840"/>
            <a:ext cx="47019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Ministerstwo Finansów Departament Poboru Podatków </a:t>
            </a:r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62" name="CustomShape 3"/>
          <p:cNvSpPr/>
          <p:nvPr/>
        </p:nvSpPr>
        <p:spPr>
          <a:xfrm>
            <a:off x="4212000" y="5822280"/>
            <a:ext cx="89280" cy="89280"/>
          </a:xfrm>
          <a:prstGeom prst="ellipse">
            <a:avLst/>
          </a:prstGeom>
          <a:solidFill>
            <a:srgbClr val="a6a6a6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3" name="CustomShape 4"/>
          <p:cNvSpPr/>
          <p:nvPr/>
        </p:nvSpPr>
        <p:spPr>
          <a:xfrm>
            <a:off x="4369680" y="5822280"/>
            <a:ext cx="89280" cy="89280"/>
          </a:xfrm>
          <a:prstGeom prst="ellipse">
            <a:avLst/>
          </a:prstGeom>
          <a:solidFill>
            <a:srgbClr val="7e7e7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4" name="CustomShape 5"/>
          <p:cNvSpPr/>
          <p:nvPr/>
        </p:nvSpPr>
        <p:spPr>
          <a:xfrm>
            <a:off x="4527360" y="5822280"/>
            <a:ext cx="89280" cy="89280"/>
          </a:xfrm>
          <a:prstGeom prst="ellipse">
            <a:avLst/>
          </a:prstGeom>
          <a:solidFill>
            <a:srgbClr val="59595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5" name="CustomShape 6"/>
          <p:cNvSpPr/>
          <p:nvPr/>
        </p:nvSpPr>
        <p:spPr>
          <a:xfrm>
            <a:off x="4684680" y="5822280"/>
            <a:ext cx="89280" cy="89280"/>
          </a:xfrm>
          <a:prstGeom prst="ellipse">
            <a:avLst/>
          </a:prstGeom>
          <a:solidFill>
            <a:srgbClr val="40404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6" name="CustomShape 7"/>
          <p:cNvSpPr/>
          <p:nvPr/>
        </p:nvSpPr>
        <p:spPr>
          <a:xfrm>
            <a:off x="4842360" y="5822280"/>
            <a:ext cx="89280" cy="89280"/>
          </a:xfrm>
          <a:prstGeom prst="ellipse">
            <a:avLst/>
          </a:prstGeom>
          <a:solidFill>
            <a:srgbClr val="262626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7" name="CustomShape 8"/>
          <p:cNvSpPr/>
          <p:nvPr/>
        </p:nvSpPr>
        <p:spPr>
          <a:xfrm>
            <a:off x="424440" y="3503160"/>
            <a:ext cx="8294760" cy="2051640"/>
          </a:xfrm>
          <a:prstGeom prst="rect">
            <a:avLst/>
          </a:prstGeom>
          <a:ln>
            <a:solidFill>
              <a:schemeClr val="accent1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0" rIns="0" tIns="0" bIns="0" anchor="ctr"/>
          <a:p>
            <a:pPr algn="ctr">
              <a:lnSpc>
                <a:spcPct val="150000"/>
              </a:lnSpc>
              <a:spcBef>
                <a:spcPts val="751"/>
              </a:spcBef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b="1" lang="pl-PL" sz="16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oboto light"/>
              </a:rPr>
              <a:t>W styczniu 2018 r. na stronach Ministerstwa Finansów zostanie udostępniona do pobrania </a:t>
            </a:r>
            <a:r>
              <a:rPr b="1" lang="pl-PL" sz="1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Roboto light"/>
              </a:rPr>
              <a:t>bezpłatna aplikacja</a:t>
            </a:r>
            <a:r>
              <a:rPr b="1" lang="pl-PL" sz="16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oboto light"/>
              </a:rPr>
              <a:t>, która umożliwi wystawianie i ewidencjonowanie faktur, a od lutego 2018 r. -  generowanie i wysyłanie JPK_VAT.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751"/>
              </a:spcBef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8" name="CustomShape 9"/>
          <p:cNvSpPr/>
          <p:nvPr/>
        </p:nvSpPr>
        <p:spPr>
          <a:xfrm>
            <a:off x="2699280" y="2930400"/>
            <a:ext cx="3592800" cy="41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b="0" lang="pl-PL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oboto medium"/>
              </a:rPr>
              <a:t>UWAGA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9" name="CustomShape 10"/>
          <p:cNvSpPr/>
          <p:nvPr/>
        </p:nvSpPr>
        <p:spPr>
          <a:xfrm>
            <a:off x="4012560" y="1620720"/>
            <a:ext cx="971640" cy="971640"/>
          </a:xfrm>
          <a:prstGeom prst="ellipse">
            <a:avLst/>
          </a:prstGeom>
          <a:solidFill>
            <a:srgbClr val="c000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ontAwesome"/>
              </a:rPr>
              <a:t>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53" dur="indefinite" restart="never" nodeType="tmRoot">
          <p:childTnLst>
            <p:seq>
              <p:cTn id="654" dur="indefinite" nodeType="mainSeq">
                <p:childTnLst>
                  <p:par>
                    <p:cTn id="655" fill="hold">
                      <p:stCondLst>
                        <p:cond delay="indefinite"/>
                      </p:stCondLst>
                      <p:childTnLst>
                        <p:par>
                          <p:cTn id="656" fill="hold">
                            <p:stCondLst>
                              <p:cond delay="0"/>
                            </p:stCondLst>
                            <p:childTnLst>
                              <p:par>
                                <p:cTn id="657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659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0" fill="hold">
                      <p:stCondLst>
                        <p:cond delay="indefinite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664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5" fill="hold">
                      <p:stCondLst>
                        <p:cond delay="indefinite"/>
                      </p:stCondLst>
                      <p:childTnLst>
                        <p:par>
                          <p:cTn id="666" fill="hold">
                            <p:stCondLst>
                              <p:cond delay="0"/>
                            </p:stCondLst>
                            <p:childTnLst>
                              <p:par>
                                <p:cTn id="66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69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0" fill="hold">
                      <p:stCondLst>
                        <p:cond delay="indefinite"/>
                      </p:stCondLst>
                      <p:childTnLst>
                        <p:par>
                          <p:cTn id="671" fill="hold">
                            <p:stCondLst>
                              <p:cond delay="0"/>
                            </p:stCondLst>
                            <p:childTnLst>
                              <p:par>
                                <p:cTn id="672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674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1841040" y="5150520"/>
            <a:ext cx="6374520" cy="323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2"/>
          <p:cNvSpPr/>
          <p:nvPr/>
        </p:nvSpPr>
        <p:spPr>
          <a:xfrm>
            <a:off x="3621960" y="1981440"/>
            <a:ext cx="189972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KORZYŚCI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CustomShape 3"/>
          <p:cNvSpPr/>
          <p:nvPr/>
        </p:nvSpPr>
        <p:spPr>
          <a:xfrm>
            <a:off x="2982600" y="1106640"/>
            <a:ext cx="3146760" cy="1711440"/>
          </a:xfrm>
          <a:custGeom>
            <a:avLst/>
            <a:gdLst/>
            <a:ahLst/>
            <a:rect l="l" t="t" r="r" b="b"/>
            <a:pathLst>
              <a:path w="587" h="293">
                <a:moveTo>
                  <a:pt x="587" y="293"/>
                </a:moveTo>
                <a:cubicBezTo>
                  <a:pt x="587" y="131"/>
                  <a:pt x="455" y="0"/>
                  <a:pt x="293" y="0"/>
                </a:cubicBezTo>
                <a:cubicBezTo>
                  <a:pt x="132" y="0"/>
                  <a:pt x="0" y="131"/>
                  <a:pt x="0" y="293"/>
                </a:cubicBezTo>
                <a:lnTo>
                  <a:pt x="587" y="293"/>
                </a:lnTo>
                <a:close/>
              </a:path>
            </a:pathLst>
          </a:custGeom>
          <a:solidFill>
            <a:srgbClr val="c00000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4"/>
          <p:cNvSpPr/>
          <p:nvPr/>
        </p:nvSpPr>
        <p:spPr>
          <a:xfrm>
            <a:off x="3244680" y="1391760"/>
            <a:ext cx="2622960" cy="1426320"/>
          </a:xfrm>
          <a:custGeom>
            <a:avLst/>
            <a:gdLst/>
            <a:ahLst/>
            <a:rect l="l" t="t" r="r" b="b"/>
            <a:pathLst>
              <a:path w="587" h="293">
                <a:moveTo>
                  <a:pt x="587" y="293"/>
                </a:moveTo>
                <a:cubicBezTo>
                  <a:pt x="587" y="131"/>
                  <a:pt x="455" y="0"/>
                  <a:pt x="293" y="0"/>
                </a:cubicBezTo>
                <a:cubicBezTo>
                  <a:pt x="132" y="0"/>
                  <a:pt x="0" y="131"/>
                  <a:pt x="0" y="293"/>
                </a:cubicBezTo>
                <a:lnTo>
                  <a:pt x="587" y="293"/>
                </a:lnTo>
                <a:close/>
              </a:path>
            </a:pathLst>
          </a:custGeom>
          <a:solidFill>
            <a:srgbClr val="c00000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CustomShape 5"/>
          <p:cNvSpPr/>
          <p:nvPr/>
        </p:nvSpPr>
        <p:spPr>
          <a:xfrm>
            <a:off x="3488400" y="1657080"/>
            <a:ext cx="2134800" cy="1161000"/>
          </a:xfrm>
          <a:custGeom>
            <a:avLst/>
            <a:gdLst/>
            <a:ahLst/>
            <a:rect l="l" t="t" r="r" b="b"/>
            <a:pathLst>
              <a:path w="587" h="293">
                <a:moveTo>
                  <a:pt x="587" y="293"/>
                </a:moveTo>
                <a:cubicBezTo>
                  <a:pt x="587" y="131"/>
                  <a:pt x="455" y="0"/>
                  <a:pt x="293" y="0"/>
                </a:cubicBezTo>
                <a:cubicBezTo>
                  <a:pt x="132" y="0"/>
                  <a:pt x="0" y="131"/>
                  <a:pt x="0" y="293"/>
                </a:cubicBezTo>
                <a:lnTo>
                  <a:pt x="587" y="293"/>
                </a:lnTo>
                <a:close/>
              </a:path>
            </a:pathLst>
          </a:custGeom>
          <a:solidFill>
            <a:srgbClr val="c00000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CustomShape 6"/>
          <p:cNvSpPr/>
          <p:nvPr/>
        </p:nvSpPr>
        <p:spPr>
          <a:xfrm>
            <a:off x="3729600" y="1919520"/>
            <a:ext cx="1652400" cy="898560"/>
          </a:xfrm>
          <a:custGeom>
            <a:avLst/>
            <a:gdLst/>
            <a:ahLst/>
            <a:rect l="l" t="t" r="r" b="b"/>
            <a:pathLst>
              <a:path w="587" h="293">
                <a:moveTo>
                  <a:pt x="587" y="293"/>
                </a:moveTo>
                <a:cubicBezTo>
                  <a:pt x="587" y="131"/>
                  <a:pt x="455" y="0"/>
                  <a:pt x="293" y="0"/>
                </a:cubicBezTo>
                <a:cubicBezTo>
                  <a:pt x="132" y="0"/>
                  <a:pt x="0" y="131"/>
                  <a:pt x="0" y="293"/>
                </a:cubicBezTo>
                <a:lnTo>
                  <a:pt x="587" y="293"/>
                </a:lnTo>
                <a:close/>
              </a:path>
            </a:pathLst>
          </a:custGeom>
          <a:solidFill>
            <a:srgbClr val="c00000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CustomShape 7"/>
          <p:cNvSpPr/>
          <p:nvPr/>
        </p:nvSpPr>
        <p:spPr>
          <a:xfrm>
            <a:off x="3971520" y="2182680"/>
            <a:ext cx="1168560" cy="635400"/>
          </a:xfrm>
          <a:custGeom>
            <a:avLst/>
            <a:gdLst/>
            <a:ahLst/>
            <a:rect l="l" t="t" r="r" b="b"/>
            <a:pathLst>
              <a:path w="587" h="293">
                <a:moveTo>
                  <a:pt x="587" y="293"/>
                </a:moveTo>
                <a:cubicBezTo>
                  <a:pt x="587" y="131"/>
                  <a:pt x="455" y="0"/>
                  <a:pt x="293" y="0"/>
                </a:cubicBezTo>
                <a:cubicBezTo>
                  <a:pt x="132" y="0"/>
                  <a:pt x="0" y="131"/>
                  <a:pt x="0" y="293"/>
                </a:cubicBezTo>
                <a:lnTo>
                  <a:pt x="587" y="293"/>
                </a:lnTo>
                <a:close/>
              </a:path>
            </a:pathLst>
          </a:custGeom>
          <a:solidFill>
            <a:srgbClr val="c00000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8"/>
          <p:cNvSpPr/>
          <p:nvPr/>
        </p:nvSpPr>
        <p:spPr>
          <a:xfrm>
            <a:off x="3244680" y="2048040"/>
            <a:ext cx="262296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KORZYŚCI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9"/>
          <p:cNvSpPr/>
          <p:nvPr/>
        </p:nvSpPr>
        <p:spPr>
          <a:xfrm>
            <a:off x="261360" y="3110040"/>
            <a:ext cx="8881920" cy="249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71360" indent="-170640">
              <a:lnSpc>
                <a:spcPct val="100000"/>
              </a:lnSpc>
              <a:spcBef>
                <a:spcPts val="751"/>
              </a:spcBef>
              <a:buClr>
                <a:srgbClr val="262626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lepsza kontrola wewnętrzna w firmie i raportowanie dzięki jednolitemu formatowi danych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640">
              <a:lnSpc>
                <a:spcPct val="100000"/>
              </a:lnSpc>
              <a:spcBef>
                <a:spcPts val="751"/>
              </a:spcBef>
              <a:buClr>
                <a:srgbClr val="262626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ułatwienie dla wewnętrznych i zewnętrznych audytorów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640">
              <a:lnSpc>
                <a:spcPct val="100000"/>
              </a:lnSpc>
              <a:spcBef>
                <a:spcPts val="751"/>
              </a:spcBef>
              <a:buClr>
                <a:srgbClr val="262626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odejście od wydruków papierowych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640">
              <a:lnSpc>
                <a:spcPct val="100000"/>
              </a:lnSpc>
              <a:spcBef>
                <a:spcPts val="751"/>
              </a:spcBef>
              <a:buClr>
                <a:srgbClr val="262626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znaczny stopień automatyzacji w kontaktach z urzędami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640">
              <a:lnSpc>
                <a:spcPct val="100000"/>
              </a:lnSpc>
              <a:spcBef>
                <a:spcPts val="751"/>
              </a:spcBef>
              <a:buClr>
                <a:srgbClr val="262626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skuteczniejsze eliminowanie nieuczciwych podatników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640">
              <a:lnSpc>
                <a:spcPct val="100000"/>
              </a:lnSpc>
              <a:spcBef>
                <a:spcPts val="751"/>
              </a:spcBef>
              <a:buClr>
                <a:srgbClr val="262626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uwiarygodnienie przedsiębiorcy w  postrzeganiu przez partnerów handlowych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dur="indefinite" nodeType="mainSeq">
                <p:childTnLst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endCondLst>
                                    <p:cond delay="5000"/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4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50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5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CustomShape 1"/>
          <p:cNvSpPr/>
          <p:nvPr/>
        </p:nvSpPr>
        <p:spPr>
          <a:xfrm>
            <a:off x="555840" y="1437120"/>
            <a:ext cx="8027640" cy="1528200"/>
          </a:xfrm>
          <a:custGeom>
            <a:avLst/>
            <a:gdLst/>
            <a:ahLst/>
            <a:rect l="l" t="t" r="r" b="b"/>
            <a:pathLst>
              <a:path w="7554457" h="1471089">
                <a:moveTo>
                  <a:pt x="0" y="245186"/>
                </a:moveTo>
                <a:cubicBezTo>
                  <a:pt x="0" y="109774"/>
                  <a:pt x="109774" y="0"/>
                  <a:pt x="245186" y="0"/>
                </a:cubicBezTo>
                <a:lnTo>
                  <a:pt x="7309271" y="0"/>
                </a:lnTo>
                <a:cubicBezTo>
                  <a:pt x="7444683" y="0"/>
                  <a:pt x="7554457" y="109774"/>
                  <a:pt x="7554457" y="245186"/>
                </a:cubicBezTo>
                <a:lnTo>
                  <a:pt x="7554457" y="1225903"/>
                </a:lnTo>
                <a:cubicBezTo>
                  <a:pt x="7554457" y="1361315"/>
                  <a:pt x="7444683" y="1471089"/>
                  <a:pt x="7309271" y="1471089"/>
                </a:cubicBezTo>
                <a:lnTo>
                  <a:pt x="245186" y="1471089"/>
                </a:lnTo>
                <a:cubicBezTo>
                  <a:pt x="109774" y="1471089"/>
                  <a:pt x="0" y="1361315"/>
                  <a:pt x="0" y="1225903"/>
                </a:cubicBezTo>
                <a:lnTo>
                  <a:pt x="0" y="245186"/>
                </a:lnTo>
                <a:close/>
              </a:path>
            </a:pathLst>
          </a:custGeom>
          <a:solidFill>
            <a:srgbClr val="c00000"/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55520" rIns="155520" tIns="155520" bIns="155520" anchor="ctr"/>
          <a:p>
            <a:pPr algn="ctr">
              <a:lnSpc>
                <a:spcPct val="90000"/>
              </a:lnSpc>
              <a:spcAft>
                <a:spcPts val="1261"/>
              </a:spcAft>
            </a:pPr>
            <a:r>
              <a:rPr b="1" lang="pl-PL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JPK_VAT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1261"/>
              </a:spcAft>
            </a:pPr>
            <a:r>
              <a:rPr b="1" lang="pl-PL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MASZ PYTANIA?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1" name="CustomShape 2"/>
          <p:cNvSpPr/>
          <p:nvPr/>
        </p:nvSpPr>
        <p:spPr>
          <a:xfrm>
            <a:off x="354600" y="3088440"/>
            <a:ext cx="8503560" cy="3461040"/>
          </a:xfrm>
          <a:prstGeom prst="rect">
            <a:avLst/>
          </a:prstGeom>
          <a:ln>
            <a:solidFill>
              <a:schemeClr val="accent1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b="1" lang="pl-PL" sz="18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Zadzwoń: 801 055 055 lub 22 330 03 30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b="1" lang="pl-PL" sz="18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Krajowa Informacja Skarbowa http://www.kis.gov.pl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b="1" lang="pl-PL" sz="18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Napisz: info.e-deklaracje@mf.gov.pl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b="1" lang="pl-PL" sz="18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Skontaktuj się z ekspertem JPK_VAT w Twoim urzędzie: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b="1" lang="pl-PL" sz="18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Np. Izba Administracji Skarbowej Wrocław -&gt; www.dolnoslaskie.kas.gov.pl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640" algn="ctr">
              <a:lnSpc>
                <a:spcPct val="100000"/>
              </a:lnSpc>
              <a:spcBef>
                <a:spcPts val="751"/>
              </a:spcBef>
              <a:buClr>
                <a:srgbClr val="262626"/>
              </a:buClr>
              <a:buFont typeface="Arial"/>
              <a:buChar char="•"/>
            </a:pPr>
            <a:r>
              <a:rPr b="1" lang="pl-PL" sz="18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Wybieram </a:t>
            </a:r>
            <a:r>
              <a:rPr b="1" lang="pl-PL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Urząd Skarbowy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640" algn="ctr">
              <a:lnSpc>
                <a:spcPct val="100000"/>
              </a:lnSpc>
              <a:spcBef>
                <a:spcPts val="751"/>
              </a:spcBef>
              <a:buClr>
                <a:srgbClr val="262626"/>
              </a:buClr>
              <a:buFont typeface="Arial"/>
              <a:buChar char="•"/>
            </a:pPr>
            <a:r>
              <a:rPr b="1" lang="pl-PL" sz="18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Wybieram </a:t>
            </a:r>
            <a:r>
              <a:rPr b="1" lang="pl-PL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Kontakt</a:t>
            </a:r>
            <a:r>
              <a:rPr b="1" lang="pl-PL" sz="18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640" algn="ctr">
              <a:lnSpc>
                <a:spcPct val="100000"/>
              </a:lnSpc>
              <a:spcBef>
                <a:spcPts val="751"/>
              </a:spcBef>
              <a:buClr>
                <a:srgbClr val="262626"/>
              </a:buClr>
              <a:buFont typeface="Arial"/>
              <a:buChar char="•"/>
            </a:pPr>
            <a:r>
              <a:rPr b="1" lang="pl-PL" sz="18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Wybieram </a:t>
            </a:r>
            <a:r>
              <a:rPr b="1" lang="pl-PL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obsługa JPK_VAT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75" dur="indefinite" restart="never" nodeType="tmRoot">
          <p:childTnLst>
            <p:seq>
              <p:cTn id="676" dur="indefinite" nodeType="mainSeq">
                <p:childTnLst>
                  <p:par>
                    <p:cTn id="677" fill="hold">
                      <p:stCondLst>
                        <p:cond delay="indefinite"/>
                      </p:stCondLst>
                      <p:childTnLst>
                        <p:par>
                          <p:cTn id="678" fill="hold">
                            <p:stCondLst>
                              <p:cond delay="0"/>
                            </p:stCondLst>
                            <p:childTnLst>
                              <p:par>
                                <p:cTn id="67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81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4135680" y="4057200"/>
            <a:ext cx="88920" cy="88920"/>
          </a:xfrm>
          <a:prstGeom prst="ellipse">
            <a:avLst/>
          </a:prstGeom>
          <a:solidFill>
            <a:srgbClr val="a6a6a6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2"/>
          <p:cNvSpPr/>
          <p:nvPr/>
        </p:nvSpPr>
        <p:spPr>
          <a:xfrm>
            <a:off x="4293360" y="4057200"/>
            <a:ext cx="88920" cy="88920"/>
          </a:xfrm>
          <a:prstGeom prst="ellipse">
            <a:avLst/>
          </a:prstGeom>
          <a:solidFill>
            <a:srgbClr val="7e7e7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3"/>
          <p:cNvSpPr/>
          <p:nvPr/>
        </p:nvSpPr>
        <p:spPr>
          <a:xfrm>
            <a:off x="4451040" y="4057200"/>
            <a:ext cx="88920" cy="88920"/>
          </a:xfrm>
          <a:prstGeom prst="ellipse">
            <a:avLst/>
          </a:prstGeom>
          <a:solidFill>
            <a:srgbClr val="59595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4"/>
          <p:cNvSpPr/>
          <p:nvPr/>
        </p:nvSpPr>
        <p:spPr>
          <a:xfrm>
            <a:off x="4608720" y="4057200"/>
            <a:ext cx="88920" cy="88920"/>
          </a:xfrm>
          <a:prstGeom prst="ellipse">
            <a:avLst/>
          </a:prstGeom>
          <a:solidFill>
            <a:srgbClr val="40404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CustomShape 5"/>
          <p:cNvSpPr/>
          <p:nvPr/>
        </p:nvSpPr>
        <p:spPr>
          <a:xfrm>
            <a:off x="4766040" y="4057200"/>
            <a:ext cx="88920" cy="88920"/>
          </a:xfrm>
          <a:prstGeom prst="ellipse">
            <a:avLst/>
          </a:prstGeom>
          <a:solidFill>
            <a:srgbClr val="262626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CustomShape 6"/>
          <p:cNvSpPr/>
          <p:nvPr/>
        </p:nvSpPr>
        <p:spPr>
          <a:xfrm>
            <a:off x="1306440" y="3844080"/>
            <a:ext cx="6829200" cy="2220120"/>
          </a:xfrm>
          <a:prstGeom prst="rect">
            <a:avLst/>
          </a:prstGeom>
          <a:ln>
            <a:solidFill>
              <a:schemeClr val="accent1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0" rIns="0" tIns="0" bIns="0" anchor="ctr"/>
          <a:p>
            <a:pPr algn="ctr">
              <a:lnSpc>
                <a:spcPct val="150000"/>
              </a:lnSpc>
              <a:spcBef>
                <a:spcPts val="751"/>
              </a:spcBef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751"/>
              </a:spcBef>
            </a:pPr>
            <a:r>
              <a:rPr b="1" lang="pl-PL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oboto light"/>
                <a:ea typeface="DejaVu Sans"/>
              </a:rPr>
              <a:t>JPK_VAT przesyłasz bez wezwania urzędu.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751"/>
              </a:spcBef>
            </a:pPr>
            <a:r>
              <a:rPr b="1" lang="pl-PL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oboto light"/>
                <a:ea typeface="DejaVu Sans"/>
              </a:rPr>
              <a:t>Pozostałe struktury na żądanie.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751"/>
              </a:spcBef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7"/>
          <p:cNvSpPr/>
          <p:nvPr/>
        </p:nvSpPr>
        <p:spPr>
          <a:xfrm>
            <a:off x="3383640" y="1256760"/>
            <a:ext cx="2449440" cy="2416320"/>
          </a:xfrm>
          <a:prstGeom prst="ellipse">
            <a:avLst/>
          </a:prstGeom>
          <a:solidFill>
            <a:srgbClr val="c000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Pamiętaj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6" dur="indefinite" restart="never" nodeType="tmRoot">
          <p:childTnLst>
            <p:seq>
              <p:cTn id="57" dur="indefinite" nodeType="mainSeq">
                <p:childTnLst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6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72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0" y="2081880"/>
            <a:ext cx="9143280" cy="361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r>
              <a:rPr b="1" lang="pl-PL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Duże firmy</a:t>
            </a:r>
            <a:r>
              <a:rPr b="0" lang="pl-PL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087200" indent="-172080">
              <a:lnSpc>
                <a:spcPct val="100000"/>
              </a:lnSpc>
              <a:spcBef>
                <a:spcPts val="320"/>
              </a:spcBef>
              <a:buClr>
                <a:srgbClr val="595959"/>
              </a:buClr>
              <a:buFont typeface="Arial"/>
              <a:buChar char="•"/>
            </a:pPr>
            <a:r>
              <a:rPr b="0" lang="pl-PL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od 1 lipca 2016 r. obowiązkowo i bez wezwania JPK_VAT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087200" indent="-172080">
              <a:lnSpc>
                <a:spcPct val="100000"/>
              </a:lnSpc>
              <a:spcBef>
                <a:spcPts val="320"/>
              </a:spcBef>
              <a:buClr>
                <a:srgbClr val="595959"/>
              </a:buClr>
              <a:buFont typeface="Arial"/>
              <a:buChar char="•"/>
            </a:pPr>
            <a:r>
              <a:rPr b="0" lang="pl-PL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od 1 lipca 2016 r. na żądanie organów JPK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Mali i średni przedsiębiorcy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085760" indent="-170640">
              <a:lnSpc>
                <a:spcPct val="100000"/>
              </a:lnSpc>
              <a:spcBef>
                <a:spcPts val="320"/>
              </a:spcBef>
              <a:buClr>
                <a:srgbClr val="595959"/>
              </a:buClr>
              <a:buFont typeface="Arial"/>
              <a:buChar char="•"/>
            </a:pPr>
            <a:r>
              <a:rPr b="0" lang="pl-PL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od 1 stycznia 2017 r. obowiązkowo i bez wezwania co miesiąc JPK _VAT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085760" indent="-170640">
              <a:lnSpc>
                <a:spcPct val="100000"/>
              </a:lnSpc>
              <a:spcBef>
                <a:spcPts val="320"/>
              </a:spcBef>
              <a:buClr>
                <a:srgbClr val="595959"/>
              </a:buClr>
              <a:buFont typeface="Arial"/>
              <a:buChar char="•"/>
            </a:pPr>
            <a:r>
              <a:rPr b="0" lang="pl-PL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od lipca 2016 r. do 30 czerwca 2018 r. na żądanie urzędów skarbowych przedsiębiorcy mogą dobrowolnie przekazać dane w  formie struktur JPK innych niż JPK_VAT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085760" indent="-170640">
              <a:lnSpc>
                <a:spcPct val="100000"/>
              </a:lnSpc>
              <a:spcBef>
                <a:spcPts val="320"/>
              </a:spcBef>
              <a:buClr>
                <a:srgbClr val="595959"/>
              </a:buClr>
              <a:buFont typeface="Arial"/>
              <a:buChar char="•"/>
            </a:pPr>
            <a:r>
              <a:rPr b="0" lang="pl-PL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od 1 lipca 2018 r. obowiązkowo na żądanie organów pozostałe dane w formie JPK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CustomShape 2"/>
          <p:cNvSpPr/>
          <p:nvPr/>
        </p:nvSpPr>
        <p:spPr>
          <a:xfrm>
            <a:off x="2220840" y="816840"/>
            <a:ext cx="5682240" cy="113832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l-PL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Wysyłanie JPK_VAT – terminy: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2220840" y="816840"/>
            <a:ext cx="5682240" cy="113832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l-PL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Wysyłanie JPK_VAT – terminy: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2"/>
          <p:cNvSpPr/>
          <p:nvPr/>
        </p:nvSpPr>
        <p:spPr>
          <a:xfrm>
            <a:off x="0" y="2117160"/>
            <a:ext cx="9143280" cy="413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  <a:spcBef>
                <a:spcPts val="181"/>
              </a:spcBef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39"/>
              </a:spcBef>
              <a:spcAft>
                <a:spcPts val="601"/>
              </a:spcAft>
            </a:pPr>
            <a:r>
              <a:rPr b="1" lang="pl-PL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Mikroprzedsiębiorcy</a:t>
            </a:r>
            <a:r>
              <a:rPr b="0" lang="pl-PL" sz="2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085760" indent="-170640">
              <a:lnSpc>
                <a:spcPct val="100000"/>
              </a:lnSpc>
              <a:spcBef>
                <a:spcPts val="320"/>
              </a:spcBef>
              <a:buClr>
                <a:srgbClr val="595959"/>
              </a:buClr>
              <a:buFont typeface="Arial"/>
              <a:buChar char="•"/>
            </a:pPr>
            <a:r>
              <a:rPr b="0" lang="pl-PL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od 1 stycznia 2018 r. obowiązkowo i bez wezwania, co miesiąc JPK_VAT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085760" indent="-170640">
              <a:lnSpc>
                <a:spcPct val="100000"/>
              </a:lnSpc>
              <a:spcBef>
                <a:spcPts val="320"/>
              </a:spcBef>
              <a:buClr>
                <a:srgbClr val="595959"/>
              </a:buClr>
              <a:buFont typeface="Arial"/>
              <a:buChar char="•"/>
            </a:pPr>
            <a:r>
              <a:rPr b="0" lang="pl-PL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od 1 lipca 2016 r. do 30 czerwca 2018 r. na żądanie urzędów skarbowych mikroprzedsiębiorcy mogą dobrowolnie przekazać dane w formie struktur JPK innych niż JPK_VAT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085760" indent="-170640">
              <a:lnSpc>
                <a:spcPct val="100000"/>
              </a:lnSpc>
              <a:spcBef>
                <a:spcPts val="320"/>
              </a:spcBef>
              <a:buClr>
                <a:srgbClr val="595959"/>
              </a:buClr>
              <a:buFont typeface="Arial"/>
              <a:buChar char="•"/>
            </a:pPr>
            <a:r>
              <a:rPr b="0" lang="pl-PL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od 1 lipca 2018 r. obowiązkowo na żądanie organów pozostałe dane w formie JPK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201"/>
              </a:spcBef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201"/>
              </a:spcBef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201"/>
              </a:spcBef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201"/>
              </a:spcBef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201"/>
              </a:spcBef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b="0" lang="pl-PL" sz="11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Podstawa prawna: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b="0" lang="pl-PL" sz="11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art. 29 ustawy z dnia 10 września 2015 r. o zmianie ustawy Ordynacja podatkowa oraz niektórych innych ustaw (Dz. U. 2015 poz. 1649) art. 6 ustawy z dnia 13 maja 2016 r. o zmianie ustawy Ordynacja podatkowa oraz niektórych innych ustaw (Dz. U. 2016 poz. 846)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4135680" y="4155840"/>
            <a:ext cx="88920" cy="88920"/>
          </a:xfrm>
          <a:prstGeom prst="ellipse">
            <a:avLst/>
          </a:prstGeom>
          <a:solidFill>
            <a:srgbClr val="a6a6a6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CustomShape 2"/>
          <p:cNvSpPr/>
          <p:nvPr/>
        </p:nvSpPr>
        <p:spPr>
          <a:xfrm>
            <a:off x="4293360" y="4155840"/>
            <a:ext cx="88920" cy="88920"/>
          </a:xfrm>
          <a:prstGeom prst="ellipse">
            <a:avLst/>
          </a:prstGeom>
          <a:solidFill>
            <a:srgbClr val="7e7e7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3"/>
          <p:cNvSpPr/>
          <p:nvPr/>
        </p:nvSpPr>
        <p:spPr>
          <a:xfrm>
            <a:off x="4451040" y="4155840"/>
            <a:ext cx="88920" cy="88920"/>
          </a:xfrm>
          <a:prstGeom prst="ellipse">
            <a:avLst/>
          </a:prstGeom>
          <a:solidFill>
            <a:srgbClr val="59595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4"/>
          <p:cNvSpPr/>
          <p:nvPr/>
        </p:nvSpPr>
        <p:spPr>
          <a:xfrm>
            <a:off x="4608720" y="4155840"/>
            <a:ext cx="88920" cy="88920"/>
          </a:xfrm>
          <a:prstGeom prst="ellipse">
            <a:avLst/>
          </a:prstGeom>
          <a:solidFill>
            <a:srgbClr val="40404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5"/>
          <p:cNvSpPr/>
          <p:nvPr/>
        </p:nvSpPr>
        <p:spPr>
          <a:xfrm>
            <a:off x="4766040" y="4155840"/>
            <a:ext cx="88920" cy="88920"/>
          </a:xfrm>
          <a:prstGeom prst="ellipse">
            <a:avLst/>
          </a:prstGeom>
          <a:solidFill>
            <a:srgbClr val="262626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CustomShape 6"/>
          <p:cNvSpPr/>
          <p:nvPr/>
        </p:nvSpPr>
        <p:spPr>
          <a:xfrm>
            <a:off x="793440" y="3685680"/>
            <a:ext cx="8034120" cy="2124000"/>
          </a:xfrm>
          <a:prstGeom prst="rect">
            <a:avLst/>
          </a:prstGeom>
          <a:ln>
            <a:solidFill>
              <a:schemeClr val="accent1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0" rIns="0" tIns="0" bIns="0" anchor="ctr"/>
          <a:p>
            <a:pPr algn="ctr">
              <a:lnSpc>
                <a:spcPct val="150000"/>
              </a:lnSpc>
              <a:spcBef>
                <a:spcPts val="751"/>
              </a:spcBef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751"/>
              </a:spcBef>
            </a:pPr>
            <a:r>
              <a:rPr b="1" lang="pl-PL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oboto light"/>
                <a:ea typeface="DejaVu Sans"/>
              </a:rPr>
              <a:t>Swój status przedsiębiorcy (duży, średni, mały, mikro) ustalisz na podstawie zasad wynikających z ustawy o swobodzie działalności gospodarczej.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751"/>
              </a:spcBef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CustomShape 7"/>
          <p:cNvSpPr/>
          <p:nvPr/>
        </p:nvSpPr>
        <p:spPr>
          <a:xfrm>
            <a:off x="704160" y="5884920"/>
            <a:ext cx="7672320" cy="54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81"/>
              </a:spcBef>
            </a:pPr>
            <a:r>
              <a:rPr b="0" lang="pl-PL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Podstawa prawna: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81"/>
              </a:spcBef>
            </a:pPr>
            <a:r>
              <a:rPr b="0" lang="pl-PL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art. 29 ustawy z dnia 10 września 2015 r. o zmianie ustawy Ordynacja podatkowa oraz niektórych innych ustaw (Dz. U. 2015 poz. 1649)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81"/>
              </a:spcBef>
            </a:pPr>
            <a:r>
              <a:rPr b="0" lang="pl-PL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art. 6 ustawy z dnia 13 maja 2016 r. o zmianie ustawy Ordynacja podatkowa oraz niektórych innych ustaw (Dz. U. 2016 poz. 846)C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8"/>
          <p:cNvSpPr/>
          <p:nvPr/>
        </p:nvSpPr>
        <p:spPr>
          <a:xfrm>
            <a:off x="3315600" y="1042200"/>
            <a:ext cx="2449440" cy="2416320"/>
          </a:xfrm>
          <a:prstGeom prst="ellipse">
            <a:avLst/>
          </a:prstGeom>
          <a:solidFill>
            <a:srgbClr val="c000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Pamiętaj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7" dur="indefinite" restart="never" nodeType="tmRoot">
          <p:childTnLst>
            <p:seq>
              <p:cTn id="78" dur="indefinite" nodeType="mainSeq">
                <p:childTnLst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88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9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5678</TotalTime>
  <Application>LibreOffice/5.3.1.2$Windows_x86 LibreOffice_project/e80a0e0fd1875e1696614d24c32df0f95f03deb2</Application>
  <Words>2200</Words>
  <Paragraphs>368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2010-12-22T13:06:19Z</dcterms:created>
  <dc:creator>aiso</dc:creator>
  <dc:description/>
  <dc:language>pl-PL</dc:language>
  <cp:lastModifiedBy/>
  <dcterms:modified xsi:type="dcterms:W3CDTF">2017-11-21T14:40:02Z</dcterms:modified>
  <cp:revision>341</cp:revision>
  <dc:subject/>
  <dc:title>Slajd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1</vt:i4>
  </property>
  <property fmtid="{D5CDD505-2E9C-101B-9397-08002B2CF9AE}" pid="7" name="Notes">
    <vt:i4>10</vt:i4>
  </property>
  <property fmtid="{D5CDD505-2E9C-101B-9397-08002B2CF9AE}" pid="8" name="PresentationFormat">
    <vt:lpwstr>Pokaz na ekranie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50</vt:i4>
  </property>
</Properties>
</file>